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2"/>
  </p:notesMasterIdLst>
  <p:handoutMasterIdLst>
    <p:handoutMasterId r:id="rId43"/>
  </p:handoutMasterIdLst>
  <p:sldIdLst>
    <p:sldId id="363" r:id="rId2"/>
    <p:sldId id="430" r:id="rId3"/>
    <p:sldId id="574" r:id="rId4"/>
    <p:sldId id="563" r:id="rId5"/>
    <p:sldId id="439" r:id="rId6"/>
    <p:sldId id="442" r:id="rId7"/>
    <p:sldId id="550" r:id="rId8"/>
    <p:sldId id="573" r:id="rId9"/>
    <p:sldId id="566" r:id="rId10"/>
    <p:sldId id="557" r:id="rId11"/>
    <p:sldId id="551" r:id="rId12"/>
    <p:sldId id="554" r:id="rId13"/>
    <p:sldId id="564" r:id="rId14"/>
    <p:sldId id="565" r:id="rId15"/>
    <p:sldId id="575" r:id="rId16"/>
    <p:sldId id="567" r:id="rId17"/>
    <p:sldId id="552" r:id="rId18"/>
    <p:sldId id="568" r:id="rId19"/>
    <p:sldId id="555" r:id="rId20"/>
    <p:sldId id="474" r:id="rId21"/>
    <p:sldId id="463" r:id="rId22"/>
    <p:sldId id="572" r:id="rId23"/>
    <p:sldId id="484" r:id="rId24"/>
    <p:sldId id="549" r:id="rId25"/>
    <p:sldId id="403" r:id="rId26"/>
    <p:sldId id="412" r:id="rId27"/>
    <p:sldId id="381" r:id="rId28"/>
    <p:sldId id="444" r:id="rId29"/>
    <p:sldId id="475" r:id="rId30"/>
    <p:sldId id="477" r:id="rId31"/>
    <p:sldId id="522" r:id="rId32"/>
    <p:sldId id="571" r:id="rId33"/>
    <p:sldId id="470" r:id="rId34"/>
    <p:sldId id="471" r:id="rId35"/>
    <p:sldId id="472" r:id="rId36"/>
    <p:sldId id="449" r:id="rId37"/>
    <p:sldId id="559" r:id="rId38"/>
    <p:sldId id="451" r:id="rId39"/>
    <p:sldId id="556" r:id="rId40"/>
    <p:sldId id="507"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CCEF50-ED64-467A-8DC0-CF6DBE2CF072}">
          <p14:sldIdLst>
            <p14:sldId id="363"/>
            <p14:sldId id="430"/>
            <p14:sldId id="574"/>
            <p14:sldId id="563"/>
            <p14:sldId id="439"/>
            <p14:sldId id="442"/>
            <p14:sldId id="550"/>
            <p14:sldId id="573"/>
            <p14:sldId id="566"/>
            <p14:sldId id="557"/>
            <p14:sldId id="551"/>
            <p14:sldId id="554"/>
            <p14:sldId id="564"/>
            <p14:sldId id="565"/>
            <p14:sldId id="575"/>
            <p14:sldId id="567"/>
            <p14:sldId id="552"/>
            <p14:sldId id="568"/>
            <p14:sldId id="555"/>
            <p14:sldId id="474"/>
            <p14:sldId id="463"/>
            <p14:sldId id="572"/>
            <p14:sldId id="484"/>
            <p14:sldId id="549"/>
            <p14:sldId id="403"/>
            <p14:sldId id="412"/>
            <p14:sldId id="381"/>
            <p14:sldId id="444"/>
            <p14:sldId id="475"/>
            <p14:sldId id="477"/>
            <p14:sldId id="522"/>
            <p14:sldId id="571"/>
            <p14:sldId id="470"/>
            <p14:sldId id="471"/>
            <p14:sldId id="472"/>
            <p14:sldId id="449"/>
            <p14:sldId id="559"/>
            <p14:sldId id="451"/>
            <p14:sldId id="556"/>
            <p14:sldId id="5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8A8A05-8549-A4A5-AD85-BF86BE0B8FFC}" name="Michelle Bloom" initials="MB" userId="Michelle Bloom" providerId="None"/>
  <p188:author id="{0392309F-E370-AE84-FC61-7EF6E1A3E89A}" name="Michelle Bloom" initials="MB" userId="c948261be0bacac7" providerId="Windows Live"/>
  <p188:author id="{9351DEAA-BB3C-E254-8E04-7BF9ECD0D653}" name="Aaron Petrillo" initials="AP" userId="e538db4776c0a380" providerId="Windows Live"/>
  <p188:author id="{6A80CBBA-F78D-24E1-6066-78321EF0097F}" name="Rosenquist, Celia" initials="RC" userId="S::Celia.Rosenquist@ed.gov::48c79881-6eb8-4eec-85ff-f4c960a4b1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onnie.jones" initials="BDJ" lastIdx="1" clrIdx="0"/>
  <p:cmAuthor id="7" name="Rosemary Collins" initials="RC" lastIdx="32" clrIdx="7"/>
  <p:cmAuthor id="1" name="Amy Bitterman" initials="AB" lastIdx="44" clrIdx="1"/>
  <p:cmAuthor id="8" name="Aaron Petrillo" initials="AP [2]" lastIdx="1" clrIdx="8"/>
  <p:cmAuthor id="2" name="U.S. Department of Education" initials="UDoE" lastIdx="19" clrIdx="2"/>
  <p:cmAuthor id="9" name="Sarah" initials="S" lastIdx="5" clrIdx="9">
    <p:extLst>
      <p:ext uri="{19B8F6BF-5375-455C-9EA6-DF929625EA0E}">
        <p15:presenceInfo xmlns:p15="http://schemas.microsoft.com/office/powerpoint/2012/main" userId="S::Sarah.Allen@ed.gov::ae71f5a5-9622-4b25-8014-fc7ffa8b08bc" providerId="AD"/>
      </p:ext>
    </p:extLst>
  </p:cmAuthor>
  <p:cmAuthor id="3" name="BDJ" initials="BDJ" lastIdx="1" clrIdx="3"/>
  <p:cmAuthor id="10" name="IDEA Data Center" initials="IDC" lastIdx="21" clrIdx="10">
    <p:extLst>
      <p:ext uri="{19B8F6BF-5375-455C-9EA6-DF929625EA0E}">
        <p15:presenceInfo xmlns:p15="http://schemas.microsoft.com/office/powerpoint/2012/main" userId="IDEA Data Center" providerId="None"/>
      </p:ext>
    </p:extLst>
  </p:cmAuthor>
  <p:cmAuthor id="4" name="Michelle Bloom" initials="MB" lastIdx="14" clrIdx="4"/>
  <p:cmAuthor id="5" name="Michelle Bloom" initials="MB [2]" lastIdx="1" clrIdx="5"/>
  <p:cmAuthor id="6" name="Aaron Petrillo" initials="AP" lastIdx="4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8AD"/>
    <a:srgbClr val="1E6083"/>
    <a:srgbClr val="BCC9E2"/>
    <a:srgbClr val="D3DFEE"/>
    <a:srgbClr val="ACCBF9"/>
    <a:srgbClr val="294C62"/>
    <a:srgbClr val="092F3C"/>
    <a:srgbClr val="2433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46308C-F7B2-477F-9201-1505D8B3FDFD}" v="2" dt="2023-01-09T21:41:03.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8" autoAdjust="0"/>
    <p:restoredTop sz="50321" autoAdjust="0"/>
  </p:normalViewPr>
  <p:slideViewPr>
    <p:cSldViewPr>
      <p:cViewPr varScale="1">
        <p:scale>
          <a:sx n="38" d="100"/>
          <a:sy n="38" d="100"/>
        </p:scale>
        <p:origin x="115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3264" y="36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1F0F8-2A0D-4B03-95AC-EBB34593BDDC}" type="doc">
      <dgm:prSet loTypeId="urn:microsoft.com/office/officeart/2005/8/layout/process1" loCatId="process" qsTypeId="urn:microsoft.com/office/officeart/2005/8/quickstyle/simple1" qsCatId="simple" csTypeId="urn:microsoft.com/office/officeart/2005/8/colors/accent1_2" csCatId="accent1" phldr="1"/>
      <dgm:spPr/>
    </dgm:pt>
    <dgm:pt modelId="{8E871A98-285C-4AE6-8C56-B3F8455FBD95}">
      <dgm:prSet phldrT="[Text]" custT="1"/>
      <dgm:spPr>
        <a:solidFill>
          <a:srgbClr val="1E6083"/>
        </a:solidFill>
      </dgm:spPr>
      <dgm:t>
        <a:bodyPr/>
        <a:lstStyle/>
        <a:p>
          <a:r>
            <a:rPr lang="en-US" sz="1400" b="1" dirty="0">
              <a:latin typeface="Montserrat" panose="00000500000000000000" pitchFamily="2" charset="0"/>
            </a:rPr>
            <a:t>Grantee initiates the PSA and fills in scholar information</a:t>
          </a:r>
        </a:p>
      </dgm:t>
    </dgm:pt>
    <dgm:pt modelId="{2B00ADE5-A051-4647-BFE2-CAD4D7161E81}" type="parTrans" cxnId="{40FD3C0E-2D2A-48CB-AD31-F506FCA21057}">
      <dgm:prSet/>
      <dgm:spPr/>
      <dgm:t>
        <a:bodyPr/>
        <a:lstStyle/>
        <a:p>
          <a:endParaRPr lang="en-US" sz="2000" b="1">
            <a:latin typeface="Montserrat" panose="00000500000000000000" pitchFamily="2" charset="0"/>
          </a:endParaRPr>
        </a:p>
      </dgm:t>
    </dgm:pt>
    <dgm:pt modelId="{F422B12A-73C3-4370-994D-44F0D76A1752}" type="sibTrans" cxnId="{40FD3C0E-2D2A-48CB-AD31-F506FCA21057}">
      <dgm:prSet custT="1"/>
      <dgm:spPr/>
      <dgm:t>
        <a:bodyPr/>
        <a:lstStyle/>
        <a:p>
          <a:endParaRPr lang="en-US" sz="1050" b="1">
            <a:latin typeface="Montserrat" panose="00000500000000000000" pitchFamily="2" charset="0"/>
          </a:endParaRPr>
        </a:p>
      </dgm:t>
    </dgm:pt>
    <dgm:pt modelId="{01CF8147-7511-43EA-9961-242F7865DE31}">
      <dgm:prSet phldrT="[Text]" custT="1"/>
      <dgm:spPr>
        <a:solidFill>
          <a:srgbClr val="1E6083"/>
        </a:solidFill>
      </dgm:spPr>
      <dgm:t>
        <a:bodyPr/>
        <a:lstStyle/>
        <a:p>
          <a:r>
            <a:rPr lang="en-US" sz="1400" b="1" dirty="0">
              <a:latin typeface="Montserrat" panose="00000500000000000000" pitchFamily="2" charset="0"/>
            </a:rPr>
            <a:t>Scholar receives email notification to review digital PSA</a:t>
          </a:r>
        </a:p>
      </dgm:t>
    </dgm:pt>
    <dgm:pt modelId="{6435402B-00B0-4FA2-9273-231EEE256C62}" type="parTrans" cxnId="{7D85F7A2-E839-417C-8FEF-C804386D0581}">
      <dgm:prSet/>
      <dgm:spPr/>
      <dgm:t>
        <a:bodyPr/>
        <a:lstStyle/>
        <a:p>
          <a:endParaRPr lang="en-US" sz="2000" b="1">
            <a:latin typeface="Montserrat" panose="00000500000000000000" pitchFamily="2" charset="0"/>
          </a:endParaRPr>
        </a:p>
      </dgm:t>
    </dgm:pt>
    <dgm:pt modelId="{D626602A-B584-472C-88D5-BC05D0F3D2C6}" type="sibTrans" cxnId="{7D85F7A2-E839-417C-8FEF-C804386D0581}">
      <dgm:prSet custT="1"/>
      <dgm:spPr/>
      <dgm:t>
        <a:bodyPr/>
        <a:lstStyle/>
        <a:p>
          <a:endParaRPr lang="en-US" sz="1050" b="1">
            <a:latin typeface="Montserrat" panose="00000500000000000000" pitchFamily="2" charset="0"/>
          </a:endParaRPr>
        </a:p>
      </dgm:t>
    </dgm:pt>
    <dgm:pt modelId="{6C3CAAE1-D61F-460F-B1BD-BF1413E86039}">
      <dgm:prSet phldrT="[Text]" custT="1"/>
      <dgm:spPr>
        <a:solidFill>
          <a:srgbClr val="1E6083"/>
        </a:solidFill>
      </dgm:spPr>
      <dgm:t>
        <a:bodyPr/>
        <a:lstStyle/>
        <a:p>
          <a:r>
            <a:rPr lang="en-US" sz="1400" b="1" dirty="0">
              <a:latin typeface="Montserrat" panose="00000500000000000000" pitchFamily="2" charset="0"/>
            </a:rPr>
            <a:t>Scholar reviews PSA</a:t>
          </a:r>
        </a:p>
      </dgm:t>
    </dgm:pt>
    <dgm:pt modelId="{EB2D880A-2321-439E-A55E-ABAFA3CBD2B8}" type="parTrans" cxnId="{CA3EA01E-FD8C-4423-AAF2-3FDFA44FA609}">
      <dgm:prSet/>
      <dgm:spPr/>
      <dgm:t>
        <a:bodyPr/>
        <a:lstStyle/>
        <a:p>
          <a:endParaRPr lang="en-US" sz="2000" b="1">
            <a:latin typeface="Montserrat" panose="00000500000000000000" pitchFamily="2" charset="0"/>
          </a:endParaRPr>
        </a:p>
      </dgm:t>
    </dgm:pt>
    <dgm:pt modelId="{5430CC52-87EA-4F0C-8A08-2C40B6C9B2A1}" type="sibTrans" cxnId="{CA3EA01E-FD8C-4423-AAF2-3FDFA44FA609}">
      <dgm:prSet custT="1"/>
      <dgm:spPr/>
      <dgm:t>
        <a:bodyPr/>
        <a:lstStyle/>
        <a:p>
          <a:endParaRPr lang="en-US" sz="1050" b="1">
            <a:latin typeface="Montserrat" panose="00000500000000000000" pitchFamily="2" charset="0"/>
          </a:endParaRPr>
        </a:p>
      </dgm:t>
    </dgm:pt>
    <dgm:pt modelId="{70CB9BEF-D802-45F3-9E90-CDFE28DFCCA5}">
      <dgm:prSet phldrT="[Text]" custT="1"/>
      <dgm:spPr>
        <a:solidFill>
          <a:srgbClr val="1E6083"/>
        </a:solidFill>
      </dgm:spPr>
      <dgm:t>
        <a:bodyPr/>
        <a:lstStyle/>
        <a:p>
          <a:r>
            <a:rPr lang="en-US" sz="1400" b="1" dirty="0">
              <a:latin typeface="Montserrat" panose="00000500000000000000" pitchFamily="2" charset="0"/>
            </a:rPr>
            <a:t>PD Reviews PSA then signs and submits</a:t>
          </a:r>
        </a:p>
      </dgm:t>
    </dgm:pt>
    <dgm:pt modelId="{A5B1C86A-94CD-437E-AE89-26FC28784B57}" type="parTrans" cxnId="{A43ED3D5-B068-4479-82C0-E7DDA198C6ED}">
      <dgm:prSet/>
      <dgm:spPr/>
      <dgm:t>
        <a:bodyPr/>
        <a:lstStyle/>
        <a:p>
          <a:endParaRPr lang="en-US" sz="2000" b="1">
            <a:latin typeface="Montserrat" panose="00000500000000000000" pitchFamily="2" charset="0"/>
          </a:endParaRPr>
        </a:p>
      </dgm:t>
    </dgm:pt>
    <dgm:pt modelId="{EB1C4F6A-9A03-4038-BC70-D02D8E4F6186}" type="sibTrans" cxnId="{A43ED3D5-B068-4479-82C0-E7DDA198C6ED}">
      <dgm:prSet custT="1"/>
      <dgm:spPr/>
      <dgm:t>
        <a:bodyPr/>
        <a:lstStyle/>
        <a:p>
          <a:endParaRPr lang="en-US" sz="1050" b="1">
            <a:latin typeface="Montserrat" panose="00000500000000000000" pitchFamily="2" charset="0"/>
          </a:endParaRPr>
        </a:p>
      </dgm:t>
    </dgm:pt>
    <dgm:pt modelId="{DB0891DE-E220-4FD9-B5B0-0E98CFA67C09}">
      <dgm:prSet phldrT="[Text]" custT="1"/>
      <dgm:spPr>
        <a:solidFill>
          <a:srgbClr val="1E6083"/>
        </a:solidFill>
      </dgm:spPr>
      <dgm:t>
        <a:bodyPr/>
        <a:lstStyle/>
        <a:p>
          <a:r>
            <a:rPr lang="en-US" sz="1400" b="1" dirty="0">
              <a:latin typeface="Montserrat" panose="00000500000000000000" pitchFamily="2" charset="0"/>
            </a:rPr>
            <a:t>Scholar record is created in the PDPDCS</a:t>
          </a:r>
        </a:p>
      </dgm:t>
    </dgm:pt>
    <dgm:pt modelId="{EE5921F1-2792-4977-9A5E-88FE826F8A49}" type="parTrans" cxnId="{7BB488B3-AC6B-4EC0-B25E-ED5B13E1F514}">
      <dgm:prSet/>
      <dgm:spPr/>
      <dgm:t>
        <a:bodyPr/>
        <a:lstStyle/>
        <a:p>
          <a:endParaRPr lang="en-US" sz="2000" b="1">
            <a:latin typeface="Montserrat" panose="00000500000000000000" pitchFamily="2" charset="0"/>
          </a:endParaRPr>
        </a:p>
      </dgm:t>
    </dgm:pt>
    <dgm:pt modelId="{EB969D6F-C99B-4E6F-8A81-5C6DD279CAEC}" type="sibTrans" cxnId="{7BB488B3-AC6B-4EC0-B25E-ED5B13E1F514}">
      <dgm:prSet/>
      <dgm:spPr/>
      <dgm:t>
        <a:bodyPr/>
        <a:lstStyle/>
        <a:p>
          <a:endParaRPr lang="en-US" sz="2000" b="1">
            <a:latin typeface="Montserrat" panose="00000500000000000000" pitchFamily="2" charset="0"/>
          </a:endParaRPr>
        </a:p>
      </dgm:t>
    </dgm:pt>
    <dgm:pt modelId="{7263E07F-A7B6-49E8-97DF-F5029090E0E6}">
      <dgm:prSet phldrT="[Text]" custT="1"/>
      <dgm:spPr>
        <a:solidFill>
          <a:srgbClr val="1E6083"/>
        </a:solidFill>
      </dgm:spPr>
      <dgm:t>
        <a:bodyPr/>
        <a:lstStyle/>
        <a:p>
          <a:r>
            <a:rPr lang="en-US" sz="1400" b="1" dirty="0">
              <a:latin typeface="Montserrat" panose="00000500000000000000" pitchFamily="2" charset="0"/>
            </a:rPr>
            <a:t>Scholar signs PSA</a:t>
          </a:r>
        </a:p>
      </dgm:t>
    </dgm:pt>
    <dgm:pt modelId="{E470A148-4180-48AD-9B05-2102DEDFB640}" type="parTrans" cxnId="{D06C3D5E-EBC3-48C9-B0C8-70D850FC5B37}">
      <dgm:prSet/>
      <dgm:spPr/>
      <dgm:t>
        <a:bodyPr/>
        <a:lstStyle/>
        <a:p>
          <a:endParaRPr lang="en-US" sz="2000" b="1">
            <a:latin typeface="Montserrat" panose="00000500000000000000" pitchFamily="2" charset="0"/>
          </a:endParaRPr>
        </a:p>
      </dgm:t>
    </dgm:pt>
    <dgm:pt modelId="{F2F14514-84FE-4030-8B67-43FAD8BEBF99}" type="sibTrans" cxnId="{D06C3D5E-EBC3-48C9-B0C8-70D850FC5B37}">
      <dgm:prSet custT="1"/>
      <dgm:spPr/>
      <dgm:t>
        <a:bodyPr/>
        <a:lstStyle/>
        <a:p>
          <a:endParaRPr lang="en-US" sz="1050" b="1">
            <a:latin typeface="Montserrat" panose="00000500000000000000" pitchFamily="2" charset="0"/>
          </a:endParaRPr>
        </a:p>
      </dgm:t>
    </dgm:pt>
    <dgm:pt modelId="{480DE37D-6885-4D4A-AD67-89E9E4AE373F}" type="pres">
      <dgm:prSet presAssocID="{C221F0F8-2A0D-4B03-95AC-EBB34593BDDC}" presName="Name0" presStyleCnt="0">
        <dgm:presLayoutVars>
          <dgm:dir/>
          <dgm:resizeHandles val="exact"/>
        </dgm:presLayoutVars>
      </dgm:prSet>
      <dgm:spPr/>
    </dgm:pt>
    <dgm:pt modelId="{7811FC28-F0D3-47D9-A47A-2D3187AB44C8}" type="pres">
      <dgm:prSet presAssocID="{8E871A98-285C-4AE6-8C56-B3F8455FBD95}" presName="node" presStyleLbl="node1" presStyleIdx="0" presStyleCnt="6" custScaleX="157482" custScaleY="108733">
        <dgm:presLayoutVars>
          <dgm:bulletEnabled val="1"/>
        </dgm:presLayoutVars>
      </dgm:prSet>
      <dgm:spPr/>
    </dgm:pt>
    <dgm:pt modelId="{AFE35A6D-CB75-447E-8CAC-C1C09656E8D4}" type="pres">
      <dgm:prSet presAssocID="{F422B12A-73C3-4370-994D-44F0D76A1752}" presName="sibTrans" presStyleLbl="sibTrans2D1" presStyleIdx="0" presStyleCnt="5"/>
      <dgm:spPr/>
    </dgm:pt>
    <dgm:pt modelId="{979C6E05-C683-4AD9-9147-EF894FCE44A9}" type="pres">
      <dgm:prSet presAssocID="{F422B12A-73C3-4370-994D-44F0D76A1752}" presName="connectorText" presStyleLbl="sibTrans2D1" presStyleIdx="0" presStyleCnt="5"/>
      <dgm:spPr/>
    </dgm:pt>
    <dgm:pt modelId="{6ACCDDED-7350-4D66-A6B1-F73404F2B899}" type="pres">
      <dgm:prSet presAssocID="{01CF8147-7511-43EA-9961-242F7865DE31}" presName="node" presStyleLbl="node1" presStyleIdx="1" presStyleCnt="6" custScaleX="142707" custScaleY="108779">
        <dgm:presLayoutVars>
          <dgm:bulletEnabled val="1"/>
        </dgm:presLayoutVars>
      </dgm:prSet>
      <dgm:spPr/>
    </dgm:pt>
    <dgm:pt modelId="{9D51B942-A4CB-49D2-8ADE-22AB591A6322}" type="pres">
      <dgm:prSet presAssocID="{D626602A-B584-472C-88D5-BC05D0F3D2C6}" presName="sibTrans" presStyleLbl="sibTrans2D1" presStyleIdx="1" presStyleCnt="5"/>
      <dgm:spPr/>
    </dgm:pt>
    <dgm:pt modelId="{4DF484A0-AB3F-45E3-8284-6B082F7FF9B2}" type="pres">
      <dgm:prSet presAssocID="{D626602A-B584-472C-88D5-BC05D0F3D2C6}" presName="connectorText" presStyleLbl="sibTrans2D1" presStyleIdx="1" presStyleCnt="5"/>
      <dgm:spPr/>
    </dgm:pt>
    <dgm:pt modelId="{1B8273D5-E07E-4BB1-94A3-1BCE20A5527F}" type="pres">
      <dgm:prSet presAssocID="{6C3CAAE1-D61F-460F-B1BD-BF1413E86039}" presName="node" presStyleLbl="node1" presStyleIdx="2" presStyleCnt="6" custScaleX="114915" custScaleY="107171">
        <dgm:presLayoutVars>
          <dgm:bulletEnabled val="1"/>
        </dgm:presLayoutVars>
      </dgm:prSet>
      <dgm:spPr/>
    </dgm:pt>
    <dgm:pt modelId="{9B0C0428-DDE3-45E2-A686-D315EC2E5871}" type="pres">
      <dgm:prSet presAssocID="{5430CC52-87EA-4F0C-8A08-2C40B6C9B2A1}" presName="sibTrans" presStyleLbl="sibTrans2D1" presStyleIdx="2" presStyleCnt="5"/>
      <dgm:spPr/>
    </dgm:pt>
    <dgm:pt modelId="{7976FDDF-3D0F-4E14-A2AF-E70321602D08}" type="pres">
      <dgm:prSet presAssocID="{5430CC52-87EA-4F0C-8A08-2C40B6C9B2A1}" presName="connectorText" presStyleLbl="sibTrans2D1" presStyleIdx="2" presStyleCnt="5"/>
      <dgm:spPr/>
    </dgm:pt>
    <dgm:pt modelId="{50EB1EDA-F51B-4448-BB20-C2A3FD2FE51E}" type="pres">
      <dgm:prSet presAssocID="{7263E07F-A7B6-49E8-97DF-F5029090E0E6}" presName="node" presStyleLbl="node1" presStyleIdx="3" presStyleCnt="6" custScaleX="113269" custScaleY="109898">
        <dgm:presLayoutVars>
          <dgm:bulletEnabled val="1"/>
        </dgm:presLayoutVars>
      </dgm:prSet>
      <dgm:spPr/>
    </dgm:pt>
    <dgm:pt modelId="{5A9D6BF1-C241-4151-A876-9525EAF8D542}" type="pres">
      <dgm:prSet presAssocID="{F2F14514-84FE-4030-8B67-43FAD8BEBF99}" presName="sibTrans" presStyleLbl="sibTrans2D1" presStyleIdx="3" presStyleCnt="5"/>
      <dgm:spPr/>
    </dgm:pt>
    <dgm:pt modelId="{68193C5C-97E9-4A4F-9718-FD77E1997447}" type="pres">
      <dgm:prSet presAssocID="{F2F14514-84FE-4030-8B67-43FAD8BEBF99}" presName="connectorText" presStyleLbl="sibTrans2D1" presStyleIdx="3" presStyleCnt="5"/>
      <dgm:spPr/>
    </dgm:pt>
    <dgm:pt modelId="{F5941B44-2B04-474A-82D5-4260BF433973}" type="pres">
      <dgm:prSet presAssocID="{70CB9BEF-D802-45F3-9E90-CDFE28DFCCA5}" presName="node" presStyleLbl="node1" presStyleIdx="4" presStyleCnt="6" custScaleX="136579" custScaleY="108733">
        <dgm:presLayoutVars>
          <dgm:bulletEnabled val="1"/>
        </dgm:presLayoutVars>
      </dgm:prSet>
      <dgm:spPr/>
    </dgm:pt>
    <dgm:pt modelId="{D516E684-9500-4F60-A6BA-4EF1EE6C7BD8}" type="pres">
      <dgm:prSet presAssocID="{EB1C4F6A-9A03-4038-BC70-D02D8E4F6186}" presName="sibTrans" presStyleLbl="sibTrans2D1" presStyleIdx="4" presStyleCnt="5"/>
      <dgm:spPr/>
    </dgm:pt>
    <dgm:pt modelId="{D38F64C5-650E-4002-9598-852183154AC3}" type="pres">
      <dgm:prSet presAssocID="{EB1C4F6A-9A03-4038-BC70-D02D8E4F6186}" presName="connectorText" presStyleLbl="sibTrans2D1" presStyleIdx="4" presStyleCnt="5"/>
      <dgm:spPr/>
    </dgm:pt>
    <dgm:pt modelId="{D8CC181C-9AFA-408D-86CD-FD2E00AFE162}" type="pres">
      <dgm:prSet presAssocID="{DB0891DE-E220-4FD9-B5B0-0E98CFA67C09}" presName="node" presStyleLbl="node1" presStyleIdx="5" presStyleCnt="6" custScaleX="127340" custScaleY="108733">
        <dgm:presLayoutVars>
          <dgm:bulletEnabled val="1"/>
        </dgm:presLayoutVars>
      </dgm:prSet>
      <dgm:spPr/>
    </dgm:pt>
  </dgm:ptLst>
  <dgm:cxnLst>
    <dgm:cxn modelId="{75865609-C7C5-408A-8DAE-44850C593ECB}" type="presOf" srcId="{D626602A-B584-472C-88D5-BC05D0F3D2C6}" destId="{9D51B942-A4CB-49D2-8ADE-22AB591A6322}" srcOrd="0" destOrd="0" presId="urn:microsoft.com/office/officeart/2005/8/layout/process1"/>
    <dgm:cxn modelId="{40FD3C0E-2D2A-48CB-AD31-F506FCA21057}" srcId="{C221F0F8-2A0D-4B03-95AC-EBB34593BDDC}" destId="{8E871A98-285C-4AE6-8C56-B3F8455FBD95}" srcOrd="0" destOrd="0" parTransId="{2B00ADE5-A051-4647-BFE2-CAD4D7161E81}" sibTransId="{F422B12A-73C3-4370-994D-44F0D76A1752}"/>
    <dgm:cxn modelId="{9D43491D-3F7D-4A21-90B8-FA37454855E1}" type="presOf" srcId="{F2F14514-84FE-4030-8B67-43FAD8BEBF99}" destId="{68193C5C-97E9-4A4F-9718-FD77E1997447}" srcOrd="1" destOrd="0" presId="urn:microsoft.com/office/officeart/2005/8/layout/process1"/>
    <dgm:cxn modelId="{CA3EA01E-FD8C-4423-AAF2-3FDFA44FA609}" srcId="{C221F0F8-2A0D-4B03-95AC-EBB34593BDDC}" destId="{6C3CAAE1-D61F-460F-B1BD-BF1413E86039}" srcOrd="2" destOrd="0" parTransId="{EB2D880A-2321-439E-A55E-ABAFA3CBD2B8}" sibTransId="{5430CC52-87EA-4F0C-8A08-2C40B6C9B2A1}"/>
    <dgm:cxn modelId="{79D1A123-4AC7-4AA3-AAC5-2788521465BF}" type="presOf" srcId="{EB1C4F6A-9A03-4038-BC70-D02D8E4F6186}" destId="{D516E684-9500-4F60-A6BA-4EF1EE6C7BD8}" srcOrd="0" destOrd="0" presId="urn:microsoft.com/office/officeart/2005/8/layout/process1"/>
    <dgm:cxn modelId="{720EB436-80C8-4271-9508-4A7118ABA7F6}" type="presOf" srcId="{5430CC52-87EA-4F0C-8A08-2C40B6C9B2A1}" destId="{7976FDDF-3D0F-4E14-A2AF-E70321602D08}" srcOrd="1" destOrd="0" presId="urn:microsoft.com/office/officeart/2005/8/layout/process1"/>
    <dgm:cxn modelId="{0737A93C-359F-4C9D-AF61-25309A81AEF6}" type="presOf" srcId="{6C3CAAE1-D61F-460F-B1BD-BF1413E86039}" destId="{1B8273D5-E07E-4BB1-94A3-1BCE20A5527F}" srcOrd="0" destOrd="0" presId="urn:microsoft.com/office/officeart/2005/8/layout/process1"/>
    <dgm:cxn modelId="{D06C3D5E-EBC3-48C9-B0C8-70D850FC5B37}" srcId="{C221F0F8-2A0D-4B03-95AC-EBB34593BDDC}" destId="{7263E07F-A7B6-49E8-97DF-F5029090E0E6}" srcOrd="3" destOrd="0" parTransId="{E470A148-4180-48AD-9B05-2102DEDFB640}" sibTransId="{F2F14514-84FE-4030-8B67-43FAD8BEBF99}"/>
    <dgm:cxn modelId="{FEFAA44B-B1AF-4ABC-83D3-6E1A57500E86}" type="presOf" srcId="{7263E07F-A7B6-49E8-97DF-F5029090E0E6}" destId="{50EB1EDA-F51B-4448-BB20-C2A3FD2FE51E}" srcOrd="0" destOrd="0" presId="urn:microsoft.com/office/officeart/2005/8/layout/process1"/>
    <dgm:cxn modelId="{2B7FB26D-BFD1-47D2-AB1F-B070E5AF5750}" type="presOf" srcId="{EB1C4F6A-9A03-4038-BC70-D02D8E4F6186}" destId="{D38F64C5-650E-4002-9598-852183154AC3}" srcOrd="1" destOrd="0" presId="urn:microsoft.com/office/officeart/2005/8/layout/process1"/>
    <dgm:cxn modelId="{C449FF87-0798-46DF-823C-34CBC8B7C160}" type="presOf" srcId="{F422B12A-73C3-4370-994D-44F0D76A1752}" destId="{979C6E05-C683-4AD9-9147-EF894FCE44A9}" srcOrd="1" destOrd="0" presId="urn:microsoft.com/office/officeart/2005/8/layout/process1"/>
    <dgm:cxn modelId="{B800F495-0719-40B7-BC6A-A73A0333A045}" type="presOf" srcId="{5430CC52-87EA-4F0C-8A08-2C40B6C9B2A1}" destId="{9B0C0428-DDE3-45E2-A686-D315EC2E5871}" srcOrd="0" destOrd="0" presId="urn:microsoft.com/office/officeart/2005/8/layout/process1"/>
    <dgm:cxn modelId="{7D85F7A2-E839-417C-8FEF-C804386D0581}" srcId="{C221F0F8-2A0D-4B03-95AC-EBB34593BDDC}" destId="{01CF8147-7511-43EA-9961-242F7865DE31}" srcOrd="1" destOrd="0" parTransId="{6435402B-00B0-4FA2-9273-231EEE256C62}" sibTransId="{D626602A-B584-472C-88D5-BC05D0F3D2C6}"/>
    <dgm:cxn modelId="{68E08DB1-4243-4084-99A6-3238CAB46A61}" type="presOf" srcId="{F2F14514-84FE-4030-8B67-43FAD8BEBF99}" destId="{5A9D6BF1-C241-4151-A876-9525EAF8D542}" srcOrd="0" destOrd="0" presId="urn:microsoft.com/office/officeart/2005/8/layout/process1"/>
    <dgm:cxn modelId="{7BB488B3-AC6B-4EC0-B25E-ED5B13E1F514}" srcId="{C221F0F8-2A0D-4B03-95AC-EBB34593BDDC}" destId="{DB0891DE-E220-4FD9-B5B0-0E98CFA67C09}" srcOrd="5" destOrd="0" parTransId="{EE5921F1-2792-4977-9A5E-88FE826F8A49}" sibTransId="{EB969D6F-C99B-4E6F-8A81-5C6DD279CAEC}"/>
    <dgm:cxn modelId="{607950B9-12A5-4F60-9A69-FB33FCA6AD95}" type="presOf" srcId="{8E871A98-285C-4AE6-8C56-B3F8455FBD95}" destId="{7811FC28-F0D3-47D9-A47A-2D3187AB44C8}" srcOrd="0" destOrd="0" presId="urn:microsoft.com/office/officeart/2005/8/layout/process1"/>
    <dgm:cxn modelId="{8FAEB5D5-2FEF-4FF7-BE67-8FC4D1178D74}" type="presOf" srcId="{D626602A-B584-472C-88D5-BC05D0F3D2C6}" destId="{4DF484A0-AB3F-45E3-8284-6B082F7FF9B2}" srcOrd="1" destOrd="0" presId="urn:microsoft.com/office/officeart/2005/8/layout/process1"/>
    <dgm:cxn modelId="{A43ED3D5-B068-4479-82C0-E7DDA198C6ED}" srcId="{C221F0F8-2A0D-4B03-95AC-EBB34593BDDC}" destId="{70CB9BEF-D802-45F3-9E90-CDFE28DFCCA5}" srcOrd="4" destOrd="0" parTransId="{A5B1C86A-94CD-437E-AE89-26FC28784B57}" sibTransId="{EB1C4F6A-9A03-4038-BC70-D02D8E4F6186}"/>
    <dgm:cxn modelId="{940743DF-168E-45F6-8BE3-79E70E922BD1}" type="presOf" srcId="{70CB9BEF-D802-45F3-9E90-CDFE28DFCCA5}" destId="{F5941B44-2B04-474A-82D5-4260BF433973}" srcOrd="0" destOrd="0" presId="urn:microsoft.com/office/officeart/2005/8/layout/process1"/>
    <dgm:cxn modelId="{60E66EE4-F71C-483A-B03E-D52FC6AA10D6}" type="presOf" srcId="{01CF8147-7511-43EA-9961-242F7865DE31}" destId="{6ACCDDED-7350-4D66-A6B1-F73404F2B899}" srcOrd="0" destOrd="0" presId="urn:microsoft.com/office/officeart/2005/8/layout/process1"/>
    <dgm:cxn modelId="{8B46F9EE-5848-45E9-9FCD-A9113DC9124A}" type="presOf" srcId="{C221F0F8-2A0D-4B03-95AC-EBB34593BDDC}" destId="{480DE37D-6885-4D4A-AD67-89E9E4AE373F}" srcOrd="0" destOrd="0" presId="urn:microsoft.com/office/officeart/2005/8/layout/process1"/>
    <dgm:cxn modelId="{A6911FF1-304D-403F-92C7-EEE7A1DCCA66}" type="presOf" srcId="{DB0891DE-E220-4FD9-B5B0-0E98CFA67C09}" destId="{D8CC181C-9AFA-408D-86CD-FD2E00AFE162}" srcOrd="0" destOrd="0" presId="urn:microsoft.com/office/officeart/2005/8/layout/process1"/>
    <dgm:cxn modelId="{A1D08BFC-2A66-4DCB-8773-A3E9443AF070}" type="presOf" srcId="{F422B12A-73C3-4370-994D-44F0D76A1752}" destId="{AFE35A6D-CB75-447E-8CAC-C1C09656E8D4}" srcOrd="0" destOrd="0" presId="urn:microsoft.com/office/officeart/2005/8/layout/process1"/>
    <dgm:cxn modelId="{8DB7ABD8-B879-403D-96E9-617950B3815A}" type="presParOf" srcId="{480DE37D-6885-4D4A-AD67-89E9E4AE373F}" destId="{7811FC28-F0D3-47D9-A47A-2D3187AB44C8}" srcOrd="0" destOrd="0" presId="urn:microsoft.com/office/officeart/2005/8/layout/process1"/>
    <dgm:cxn modelId="{9F06D13A-9D72-4419-BD7B-01A428781284}" type="presParOf" srcId="{480DE37D-6885-4D4A-AD67-89E9E4AE373F}" destId="{AFE35A6D-CB75-447E-8CAC-C1C09656E8D4}" srcOrd="1" destOrd="0" presId="urn:microsoft.com/office/officeart/2005/8/layout/process1"/>
    <dgm:cxn modelId="{2F719F01-F93A-4F90-9904-D8CF4844F1E3}" type="presParOf" srcId="{AFE35A6D-CB75-447E-8CAC-C1C09656E8D4}" destId="{979C6E05-C683-4AD9-9147-EF894FCE44A9}" srcOrd="0" destOrd="0" presId="urn:microsoft.com/office/officeart/2005/8/layout/process1"/>
    <dgm:cxn modelId="{9962669B-84C7-4719-95EE-55F85BF662A1}" type="presParOf" srcId="{480DE37D-6885-4D4A-AD67-89E9E4AE373F}" destId="{6ACCDDED-7350-4D66-A6B1-F73404F2B899}" srcOrd="2" destOrd="0" presId="urn:microsoft.com/office/officeart/2005/8/layout/process1"/>
    <dgm:cxn modelId="{7A3F11D4-434B-4AB9-8A58-C1E8E7CDF7DF}" type="presParOf" srcId="{480DE37D-6885-4D4A-AD67-89E9E4AE373F}" destId="{9D51B942-A4CB-49D2-8ADE-22AB591A6322}" srcOrd="3" destOrd="0" presId="urn:microsoft.com/office/officeart/2005/8/layout/process1"/>
    <dgm:cxn modelId="{040BA526-A717-4181-A68D-F950BC589FA0}" type="presParOf" srcId="{9D51B942-A4CB-49D2-8ADE-22AB591A6322}" destId="{4DF484A0-AB3F-45E3-8284-6B082F7FF9B2}" srcOrd="0" destOrd="0" presId="urn:microsoft.com/office/officeart/2005/8/layout/process1"/>
    <dgm:cxn modelId="{C50B0C05-3344-44C4-90EB-BAFD9FC2740C}" type="presParOf" srcId="{480DE37D-6885-4D4A-AD67-89E9E4AE373F}" destId="{1B8273D5-E07E-4BB1-94A3-1BCE20A5527F}" srcOrd="4" destOrd="0" presId="urn:microsoft.com/office/officeart/2005/8/layout/process1"/>
    <dgm:cxn modelId="{878ECF9D-541F-4F9C-B2EB-6DE2BE1344B9}" type="presParOf" srcId="{480DE37D-6885-4D4A-AD67-89E9E4AE373F}" destId="{9B0C0428-DDE3-45E2-A686-D315EC2E5871}" srcOrd="5" destOrd="0" presId="urn:microsoft.com/office/officeart/2005/8/layout/process1"/>
    <dgm:cxn modelId="{9BB8112E-8906-4D7B-97B5-60DE61FD6EB3}" type="presParOf" srcId="{9B0C0428-DDE3-45E2-A686-D315EC2E5871}" destId="{7976FDDF-3D0F-4E14-A2AF-E70321602D08}" srcOrd="0" destOrd="0" presId="urn:microsoft.com/office/officeart/2005/8/layout/process1"/>
    <dgm:cxn modelId="{BD8DA860-789C-474C-8771-A18A5A8973B5}" type="presParOf" srcId="{480DE37D-6885-4D4A-AD67-89E9E4AE373F}" destId="{50EB1EDA-F51B-4448-BB20-C2A3FD2FE51E}" srcOrd="6" destOrd="0" presId="urn:microsoft.com/office/officeart/2005/8/layout/process1"/>
    <dgm:cxn modelId="{C059A7DE-DCC1-4585-A161-AF247BD0761E}" type="presParOf" srcId="{480DE37D-6885-4D4A-AD67-89E9E4AE373F}" destId="{5A9D6BF1-C241-4151-A876-9525EAF8D542}" srcOrd="7" destOrd="0" presId="urn:microsoft.com/office/officeart/2005/8/layout/process1"/>
    <dgm:cxn modelId="{87C1A7E8-4714-47B4-B0B2-1918591E576F}" type="presParOf" srcId="{5A9D6BF1-C241-4151-A876-9525EAF8D542}" destId="{68193C5C-97E9-4A4F-9718-FD77E1997447}" srcOrd="0" destOrd="0" presId="urn:microsoft.com/office/officeart/2005/8/layout/process1"/>
    <dgm:cxn modelId="{7FD8ED7B-3E49-4BDF-856C-BFE249EC9931}" type="presParOf" srcId="{480DE37D-6885-4D4A-AD67-89E9E4AE373F}" destId="{F5941B44-2B04-474A-82D5-4260BF433973}" srcOrd="8" destOrd="0" presId="urn:microsoft.com/office/officeart/2005/8/layout/process1"/>
    <dgm:cxn modelId="{E7449457-79F2-411E-9B34-10E8D1DC30B3}" type="presParOf" srcId="{480DE37D-6885-4D4A-AD67-89E9E4AE373F}" destId="{D516E684-9500-4F60-A6BA-4EF1EE6C7BD8}" srcOrd="9" destOrd="0" presId="urn:microsoft.com/office/officeart/2005/8/layout/process1"/>
    <dgm:cxn modelId="{57A9F0F7-BEB3-408C-9007-E589D6F60EA0}" type="presParOf" srcId="{D516E684-9500-4F60-A6BA-4EF1EE6C7BD8}" destId="{D38F64C5-650E-4002-9598-852183154AC3}" srcOrd="0" destOrd="0" presId="urn:microsoft.com/office/officeart/2005/8/layout/process1"/>
    <dgm:cxn modelId="{8802954D-1FAF-48D7-80AD-30E5ED7AC496}" type="presParOf" srcId="{480DE37D-6885-4D4A-AD67-89E9E4AE373F}" destId="{D8CC181C-9AFA-408D-86CD-FD2E00AFE162}"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5C309F-2FB1-4A2A-A07B-6EF073FA633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D6F88A5-370F-482F-A8B0-89CF3EF294D7}">
      <dgm:prSet/>
      <dgm:spPr/>
      <dgm:t>
        <a:bodyPr/>
        <a:lstStyle/>
        <a:p>
          <a:r>
            <a:rPr lang="en-US" dirty="0">
              <a:latin typeface="Montserrat" panose="00000500000000000000" pitchFamily="2" charset="0"/>
            </a:rPr>
            <a:t>OSEP requires that scholars are in a pending status for no more than </a:t>
          </a:r>
          <a:r>
            <a:rPr lang="en-US" b="1" dirty="0">
              <a:latin typeface="Montserrat" panose="00000500000000000000" pitchFamily="2" charset="0"/>
            </a:rPr>
            <a:t>30 days.</a:t>
          </a:r>
        </a:p>
      </dgm:t>
    </dgm:pt>
    <dgm:pt modelId="{F47B18E0-E4D1-4D8F-9383-10526B0A2A95}" type="parTrans" cxnId="{21647B53-01EB-4C45-82E1-CA46F9FD0ED3}">
      <dgm:prSet/>
      <dgm:spPr/>
      <dgm:t>
        <a:bodyPr/>
        <a:lstStyle/>
        <a:p>
          <a:endParaRPr lang="en-US"/>
        </a:p>
      </dgm:t>
    </dgm:pt>
    <dgm:pt modelId="{C4E1AFA9-1D5A-4462-A041-A13BFD31A4FC}" type="sibTrans" cxnId="{21647B53-01EB-4C45-82E1-CA46F9FD0ED3}">
      <dgm:prSet/>
      <dgm:spPr/>
      <dgm:t>
        <a:bodyPr/>
        <a:lstStyle/>
        <a:p>
          <a:endParaRPr lang="en-US"/>
        </a:p>
      </dgm:t>
    </dgm:pt>
    <dgm:pt modelId="{3CDA6AE8-5DF4-4370-86EA-A5D61BFB701D}">
      <dgm:prSet/>
      <dgm:spPr/>
      <dgm:t>
        <a:bodyPr/>
        <a:lstStyle/>
        <a:p>
          <a:r>
            <a:rPr lang="en-US" dirty="0">
              <a:latin typeface="Montserrat" panose="00000500000000000000" pitchFamily="2" charset="0"/>
            </a:rPr>
            <a:t>Help Desk staff will contact you and your Project Officer if your grant has scholars in a pending status at the end of each annual data collection period. </a:t>
          </a:r>
        </a:p>
      </dgm:t>
    </dgm:pt>
    <dgm:pt modelId="{8A203D97-9DE0-4296-B64A-D587F78188DF}" type="parTrans" cxnId="{C768E8D6-84C0-4B45-85EF-CAF0DD746489}">
      <dgm:prSet/>
      <dgm:spPr/>
      <dgm:t>
        <a:bodyPr/>
        <a:lstStyle/>
        <a:p>
          <a:endParaRPr lang="en-US"/>
        </a:p>
      </dgm:t>
    </dgm:pt>
    <dgm:pt modelId="{2877AD36-A276-41EC-8760-BBEA1184E240}" type="sibTrans" cxnId="{C768E8D6-84C0-4B45-85EF-CAF0DD746489}">
      <dgm:prSet/>
      <dgm:spPr/>
      <dgm:t>
        <a:bodyPr/>
        <a:lstStyle/>
        <a:p>
          <a:endParaRPr lang="en-US"/>
        </a:p>
      </dgm:t>
    </dgm:pt>
    <dgm:pt modelId="{9BEC0AD9-BEEA-413A-84AA-BD01051257E4}" type="pres">
      <dgm:prSet presAssocID="{145C309F-2FB1-4A2A-A07B-6EF073FA633C}" presName="hierChild1" presStyleCnt="0">
        <dgm:presLayoutVars>
          <dgm:chPref val="1"/>
          <dgm:dir/>
          <dgm:animOne val="branch"/>
          <dgm:animLvl val="lvl"/>
          <dgm:resizeHandles/>
        </dgm:presLayoutVars>
      </dgm:prSet>
      <dgm:spPr/>
    </dgm:pt>
    <dgm:pt modelId="{92EC0A49-C96C-4D24-84F8-D762DFC219F4}" type="pres">
      <dgm:prSet presAssocID="{4D6F88A5-370F-482F-A8B0-89CF3EF294D7}" presName="hierRoot1" presStyleCnt="0"/>
      <dgm:spPr/>
    </dgm:pt>
    <dgm:pt modelId="{02337C36-97F9-4845-9D6D-71C4187924F4}" type="pres">
      <dgm:prSet presAssocID="{4D6F88A5-370F-482F-A8B0-89CF3EF294D7}" presName="composite" presStyleCnt="0"/>
      <dgm:spPr/>
    </dgm:pt>
    <dgm:pt modelId="{EB22A3FE-45CE-44BB-90D4-C6F2338E4949}" type="pres">
      <dgm:prSet presAssocID="{4D6F88A5-370F-482F-A8B0-89CF3EF294D7}" presName="background" presStyleLbl="node0" presStyleIdx="0" presStyleCnt="2"/>
      <dgm:spPr/>
    </dgm:pt>
    <dgm:pt modelId="{A79B0FA9-FEBE-40A7-B8CC-77AAC2D238CA}" type="pres">
      <dgm:prSet presAssocID="{4D6F88A5-370F-482F-A8B0-89CF3EF294D7}" presName="text" presStyleLbl="fgAcc0" presStyleIdx="0" presStyleCnt="2" custScaleX="101397" custScaleY="125028" custLinFactNeighborX="5172" custLinFactNeighborY="-32358">
        <dgm:presLayoutVars>
          <dgm:chPref val="3"/>
        </dgm:presLayoutVars>
      </dgm:prSet>
      <dgm:spPr/>
    </dgm:pt>
    <dgm:pt modelId="{8674FE47-C6B1-4EF8-9027-980CF6B04A9F}" type="pres">
      <dgm:prSet presAssocID="{4D6F88A5-370F-482F-A8B0-89CF3EF294D7}" presName="hierChild2" presStyleCnt="0"/>
      <dgm:spPr/>
    </dgm:pt>
    <dgm:pt modelId="{6C3BA5B9-DE03-4DA5-9DFC-B9154442C4F3}" type="pres">
      <dgm:prSet presAssocID="{3CDA6AE8-5DF4-4370-86EA-A5D61BFB701D}" presName="hierRoot1" presStyleCnt="0"/>
      <dgm:spPr/>
    </dgm:pt>
    <dgm:pt modelId="{095EC9CB-CDB1-4833-8773-A3A2424A62BA}" type="pres">
      <dgm:prSet presAssocID="{3CDA6AE8-5DF4-4370-86EA-A5D61BFB701D}" presName="composite" presStyleCnt="0"/>
      <dgm:spPr/>
    </dgm:pt>
    <dgm:pt modelId="{172EDD9A-4118-4906-937A-9CC8FEA853B4}" type="pres">
      <dgm:prSet presAssocID="{3CDA6AE8-5DF4-4370-86EA-A5D61BFB701D}" presName="background" presStyleLbl="node0" presStyleIdx="1" presStyleCnt="2"/>
      <dgm:spPr/>
    </dgm:pt>
    <dgm:pt modelId="{8A970FDC-2BB7-4C51-BD5D-73AF247A86C5}" type="pres">
      <dgm:prSet presAssocID="{3CDA6AE8-5DF4-4370-86EA-A5D61BFB701D}" presName="text" presStyleLbl="fgAcc0" presStyleIdx="1" presStyleCnt="2" custScaleX="111563" custScaleY="123956" custLinFactNeighborX="-864" custLinFactNeighborY="6901">
        <dgm:presLayoutVars>
          <dgm:chPref val="3"/>
        </dgm:presLayoutVars>
      </dgm:prSet>
      <dgm:spPr/>
    </dgm:pt>
    <dgm:pt modelId="{D6C46757-72B8-4BA3-8F3B-2CFF3587F7DB}" type="pres">
      <dgm:prSet presAssocID="{3CDA6AE8-5DF4-4370-86EA-A5D61BFB701D}" presName="hierChild2" presStyleCnt="0"/>
      <dgm:spPr/>
    </dgm:pt>
  </dgm:ptLst>
  <dgm:cxnLst>
    <dgm:cxn modelId="{8CBC4C05-1340-43A3-9EF7-5081D2891AB8}" type="presOf" srcId="{4D6F88A5-370F-482F-A8B0-89CF3EF294D7}" destId="{A79B0FA9-FEBE-40A7-B8CC-77AAC2D238CA}" srcOrd="0" destOrd="0" presId="urn:microsoft.com/office/officeart/2005/8/layout/hierarchy1"/>
    <dgm:cxn modelId="{A1BC0672-B8E3-4BD7-AF05-EB73C0BFCC52}" type="presOf" srcId="{145C309F-2FB1-4A2A-A07B-6EF073FA633C}" destId="{9BEC0AD9-BEEA-413A-84AA-BD01051257E4}" srcOrd="0" destOrd="0" presId="urn:microsoft.com/office/officeart/2005/8/layout/hierarchy1"/>
    <dgm:cxn modelId="{21647B53-01EB-4C45-82E1-CA46F9FD0ED3}" srcId="{145C309F-2FB1-4A2A-A07B-6EF073FA633C}" destId="{4D6F88A5-370F-482F-A8B0-89CF3EF294D7}" srcOrd="0" destOrd="0" parTransId="{F47B18E0-E4D1-4D8F-9383-10526B0A2A95}" sibTransId="{C4E1AFA9-1D5A-4462-A041-A13BFD31A4FC}"/>
    <dgm:cxn modelId="{C768E8D6-84C0-4B45-85EF-CAF0DD746489}" srcId="{145C309F-2FB1-4A2A-A07B-6EF073FA633C}" destId="{3CDA6AE8-5DF4-4370-86EA-A5D61BFB701D}" srcOrd="1" destOrd="0" parTransId="{8A203D97-9DE0-4296-B64A-D587F78188DF}" sibTransId="{2877AD36-A276-41EC-8760-BBEA1184E240}"/>
    <dgm:cxn modelId="{4767C5F5-2218-4CAC-AD7B-A131DD5E81C4}" type="presOf" srcId="{3CDA6AE8-5DF4-4370-86EA-A5D61BFB701D}" destId="{8A970FDC-2BB7-4C51-BD5D-73AF247A86C5}" srcOrd="0" destOrd="0" presId="urn:microsoft.com/office/officeart/2005/8/layout/hierarchy1"/>
    <dgm:cxn modelId="{6493E7B8-47A6-48A0-A146-9AD4ACE99469}" type="presParOf" srcId="{9BEC0AD9-BEEA-413A-84AA-BD01051257E4}" destId="{92EC0A49-C96C-4D24-84F8-D762DFC219F4}" srcOrd="0" destOrd="0" presId="urn:microsoft.com/office/officeart/2005/8/layout/hierarchy1"/>
    <dgm:cxn modelId="{563A2323-26D5-4883-B07B-C1F99F44034A}" type="presParOf" srcId="{92EC0A49-C96C-4D24-84F8-D762DFC219F4}" destId="{02337C36-97F9-4845-9D6D-71C4187924F4}" srcOrd="0" destOrd="0" presId="urn:microsoft.com/office/officeart/2005/8/layout/hierarchy1"/>
    <dgm:cxn modelId="{28A0ADF8-E63E-4472-90A8-E99D732358B4}" type="presParOf" srcId="{02337C36-97F9-4845-9D6D-71C4187924F4}" destId="{EB22A3FE-45CE-44BB-90D4-C6F2338E4949}" srcOrd="0" destOrd="0" presId="urn:microsoft.com/office/officeart/2005/8/layout/hierarchy1"/>
    <dgm:cxn modelId="{FC8118CD-C0E0-4059-B86B-FD209C5C1B8B}" type="presParOf" srcId="{02337C36-97F9-4845-9D6D-71C4187924F4}" destId="{A79B0FA9-FEBE-40A7-B8CC-77AAC2D238CA}" srcOrd="1" destOrd="0" presId="urn:microsoft.com/office/officeart/2005/8/layout/hierarchy1"/>
    <dgm:cxn modelId="{44CD399C-6BA1-4173-ABDF-F22C39B43BAF}" type="presParOf" srcId="{92EC0A49-C96C-4D24-84F8-D762DFC219F4}" destId="{8674FE47-C6B1-4EF8-9027-980CF6B04A9F}" srcOrd="1" destOrd="0" presId="urn:microsoft.com/office/officeart/2005/8/layout/hierarchy1"/>
    <dgm:cxn modelId="{9993EC34-E40C-4E36-9295-AA1119A33049}" type="presParOf" srcId="{9BEC0AD9-BEEA-413A-84AA-BD01051257E4}" destId="{6C3BA5B9-DE03-4DA5-9DFC-B9154442C4F3}" srcOrd="1" destOrd="0" presId="urn:microsoft.com/office/officeart/2005/8/layout/hierarchy1"/>
    <dgm:cxn modelId="{59BCED2C-D944-430F-926D-88BA13625608}" type="presParOf" srcId="{6C3BA5B9-DE03-4DA5-9DFC-B9154442C4F3}" destId="{095EC9CB-CDB1-4833-8773-A3A2424A62BA}" srcOrd="0" destOrd="0" presId="urn:microsoft.com/office/officeart/2005/8/layout/hierarchy1"/>
    <dgm:cxn modelId="{FD676181-E3C2-4C1A-85F4-DDC7254CC7FB}" type="presParOf" srcId="{095EC9CB-CDB1-4833-8773-A3A2424A62BA}" destId="{172EDD9A-4118-4906-937A-9CC8FEA853B4}" srcOrd="0" destOrd="0" presId="urn:microsoft.com/office/officeart/2005/8/layout/hierarchy1"/>
    <dgm:cxn modelId="{9BCD0CA8-76F2-4535-B621-CD3D63E11A62}" type="presParOf" srcId="{095EC9CB-CDB1-4833-8773-A3A2424A62BA}" destId="{8A970FDC-2BB7-4C51-BD5D-73AF247A86C5}" srcOrd="1" destOrd="0" presId="urn:microsoft.com/office/officeart/2005/8/layout/hierarchy1"/>
    <dgm:cxn modelId="{D04A1334-7CA2-4819-88B0-EE906337220C}" type="presParOf" srcId="{6C3BA5B9-DE03-4DA5-9DFC-B9154442C4F3}" destId="{D6C46757-72B8-4BA3-8F3B-2CFF3587F7D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21F0F8-2A0D-4B03-95AC-EBB34593BDDC}" type="doc">
      <dgm:prSet loTypeId="urn:microsoft.com/office/officeart/2005/8/layout/process1" loCatId="process" qsTypeId="urn:microsoft.com/office/officeart/2005/8/quickstyle/simple1" qsCatId="simple" csTypeId="urn:microsoft.com/office/officeart/2005/8/colors/accent1_2" csCatId="accent1" phldr="1"/>
      <dgm:spPr/>
    </dgm:pt>
    <dgm:pt modelId="{8E871A98-285C-4AE6-8C56-B3F8455FBD95}">
      <dgm:prSet phldrT="[Text]" custT="1"/>
      <dgm:spPr>
        <a:solidFill>
          <a:srgbClr val="1E6083"/>
        </a:solidFill>
      </dgm:spPr>
      <dgm:t>
        <a:bodyPr/>
        <a:lstStyle/>
        <a:p>
          <a:r>
            <a:rPr lang="en-US" sz="1400" b="1" dirty="0">
              <a:latin typeface="Montserrat" panose="00000500000000000000" pitchFamily="2" charset="0"/>
            </a:rPr>
            <a:t>Grantee initiates the EC from the scholar record</a:t>
          </a:r>
        </a:p>
      </dgm:t>
    </dgm:pt>
    <dgm:pt modelId="{2B00ADE5-A051-4647-BFE2-CAD4D7161E81}" type="parTrans" cxnId="{40FD3C0E-2D2A-48CB-AD31-F506FCA21057}">
      <dgm:prSet/>
      <dgm:spPr/>
      <dgm:t>
        <a:bodyPr/>
        <a:lstStyle/>
        <a:p>
          <a:endParaRPr lang="en-US" sz="2000" b="1">
            <a:latin typeface="Montserrat" panose="00000500000000000000" pitchFamily="2" charset="0"/>
          </a:endParaRPr>
        </a:p>
      </dgm:t>
    </dgm:pt>
    <dgm:pt modelId="{F422B12A-73C3-4370-994D-44F0D76A1752}" type="sibTrans" cxnId="{40FD3C0E-2D2A-48CB-AD31-F506FCA21057}">
      <dgm:prSet custT="1"/>
      <dgm:spPr/>
      <dgm:t>
        <a:bodyPr/>
        <a:lstStyle/>
        <a:p>
          <a:endParaRPr lang="en-US" sz="1050" b="1">
            <a:latin typeface="Montserrat" panose="00000500000000000000" pitchFamily="2" charset="0"/>
          </a:endParaRPr>
        </a:p>
      </dgm:t>
    </dgm:pt>
    <dgm:pt modelId="{01CF8147-7511-43EA-9961-242F7865DE31}">
      <dgm:prSet phldrT="[Text]" custT="1"/>
      <dgm:spPr>
        <a:solidFill>
          <a:srgbClr val="1E6083"/>
        </a:solidFill>
      </dgm:spPr>
      <dgm:t>
        <a:bodyPr/>
        <a:lstStyle/>
        <a:p>
          <a:r>
            <a:rPr lang="en-US" sz="1400" b="1" dirty="0">
              <a:latin typeface="Montserrat" panose="00000500000000000000" pitchFamily="2" charset="0"/>
            </a:rPr>
            <a:t>Scholar receives email notification to review digital EC</a:t>
          </a:r>
        </a:p>
      </dgm:t>
    </dgm:pt>
    <dgm:pt modelId="{6435402B-00B0-4FA2-9273-231EEE256C62}" type="parTrans" cxnId="{7D85F7A2-E839-417C-8FEF-C804386D0581}">
      <dgm:prSet/>
      <dgm:spPr/>
      <dgm:t>
        <a:bodyPr/>
        <a:lstStyle/>
        <a:p>
          <a:endParaRPr lang="en-US" sz="2000" b="1">
            <a:latin typeface="Montserrat" panose="00000500000000000000" pitchFamily="2" charset="0"/>
          </a:endParaRPr>
        </a:p>
      </dgm:t>
    </dgm:pt>
    <dgm:pt modelId="{D626602A-B584-472C-88D5-BC05D0F3D2C6}" type="sibTrans" cxnId="{7D85F7A2-E839-417C-8FEF-C804386D0581}">
      <dgm:prSet custT="1"/>
      <dgm:spPr/>
      <dgm:t>
        <a:bodyPr/>
        <a:lstStyle/>
        <a:p>
          <a:endParaRPr lang="en-US" sz="1050" b="1">
            <a:latin typeface="Montserrat" panose="00000500000000000000" pitchFamily="2" charset="0"/>
          </a:endParaRPr>
        </a:p>
      </dgm:t>
    </dgm:pt>
    <dgm:pt modelId="{6C3CAAE1-D61F-460F-B1BD-BF1413E86039}">
      <dgm:prSet phldrT="[Text]" custT="1"/>
      <dgm:spPr>
        <a:solidFill>
          <a:srgbClr val="1E6083"/>
        </a:solidFill>
      </dgm:spPr>
      <dgm:t>
        <a:bodyPr/>
        <a:lstStyle/>
        <a:p>
          <a:r>
            <a:rPr lang="en-US" sz="1400" b="1" dirty="0">
              <a:latin typeface="Montserrat" panose="00000500000000000000" pitchFamily="2" charset="0"/>
            </a:rPr>
            <a:t>Scholar reviews EC</a:t>
          </a:r>
        </a:p>
      </dgm:t>
    </dgm:pt>
    <dgm:pt modelId="{EB2D880A-2321-439E-A55E-ABAFA3CBD2B8}" type="parTrans" cxnId="{CA3EA01E-FD8C-4423-AAF2-3FDFA44FA609}">
      <dgm:prSet/>
      <dgm:spPr/>
      <dgm:t>
        <a:bodyPr/>
        <a:lstStyle/>
        <a:p>
          <a:endParaRPr lang="en-US" sz="2000" b="1">
            <a:latin typeface="Montserrat" panose="00000500000000000000" pitchFamily="2" charset="0"/>
          </a:endParaRPr>
        </a:p>
      </dgm:t>
    </dgm:pt>
    <dgm:pt modelId="{5430CC52-87EA-4F0C-8A08-2C40B6C9B2A1}" type="sibTrans" cxnId="{CA3EA01E-FD8C-4423-AAF2-3FDFA44FA609}">
      <dgm:prSet custT="1"/>
      <dgm:spPr/>
      <dgm:t>
        <a:bodyPr/>
        <a:lstStyle/>
        <a:p>
          <a:endParaRPr lang="en-US" sz="1050" b="1">
            <a:latin typeface="Montserrat" panose="00000500000000000000" pitchFamily="2" charset="0"/>
          </a:endParaRPr>
        </a:p>
      </dgm:t>
    </dgm:pt>
    <dgm:pt modelId="{70CB9BEF-D802-45F3-9E90-CDFE28DFCCA5}">
      <dgm:prSet phldrT="[Text]" custT="1"/>
      <dgm:spPr>
        <a:solidFill>
          <a:srgbClr val="1E6083"/>
        </a:solidFill>
      </dgm:spPr>
      <dgm:t>
        <a:bodyPr/>
        <a:lstStyle/>
        <a:p>
          <a:r>
            <a:rPr lang="en-US" sz="1400" b="1" dirty="0">
              <a:latin typeface="Montserrat" panose="00000500000000000000" pitchFamily="2" charset="0"/>
            </a:rPr>
            <a:t>PD signs EC</a:t>
          </a:r>
        </a:p>
      </dgm:t>
    </dgm:pt>
    <dgm:pt modelId="{A5B1C86A-94CD-437E-AE89-26FC28784B57}" type="parTrans" cxnId="{A43ED3D5-B068-4479-82C0-E7DDA198C6ED}">
      <dgm:prSet/>
      <dgm:spPr/>
      <dgm:t>
        <a:bodyPr/>
        <a:lstStyle/>
        <a:p>
          <a:endParaRPr lang="en-US" sz="2000" b="1">
            <a:latin typeface="Montserrat" panose="00000500000000000000" pitchFamily="2" charset="0"/>
          </a:endParaRPr>
        </a:p>
      </dgm:t>
    </dgm:pt>
    <dgm:pt modelId="{EB1C4F6A-9A03-4038-BC70-D02D8E4F6186}" type="sibTrans" cxnId="{A43ED3D5-B068-4479-82C0-E7DDA198C6ED}">
      <dgm:prSet custT="1"/>
      <dgm:spPr/>
      <dgm:t>
        <a:bodyPr/>
        <a:lstStyle/>
        <a:p>
          <a:endParaRPr lang="en-US" sz="1050" b="1">
            <a:latin typeface="Montserrat" panose="00000500000000000000" pitchFamily="2" charset="0"/>
          </a:endParaRPr>
        </a:p>
      </dgm:t>
    </dgm:pt>
    <dgm:pt modelId="{DB0891DE-E220-4FD9-B5B0-0E98CFA67C09}">
      <dgm:prSet phldrT="[Text]" custT="1"/>
      <dgm:spPr>
        <a:solidFill>
          <a:srgbClr val="1E6083"/>
        </a:solidFill>
      </dgm:spPr>
      <dgm:t>
        <a:bodyPr/>
        <a:lstStyle/>
        <a:p>
          <a:r>
            <a:rPr lang="en-US" sz="1400" b="1" dirty="0">
              <a:latin typeface="Montserrat" panose="00000500000000000000" pitchFamily="2" charset="0"/>
            </a:rPr>
            <a:t>PD exits the scholar in the PDPDCS</a:t>
          </a:r>
        </a:p>
      </dgm:t>
    </dgm:pt>
    <dgm:pt modelId="{EE5921F1-2792-4977-9A5E-88FE826F8A49}" type="parTrans" cxnId="{7BB488B3-AC6B-4EC0-B25E-ED5B13E1F514}">
      <dgm:prSet/>
      <dgm:spPr/>
      <dgm:t>
        <a:bodyPr/>
        <a:lstStyle/>
        <a:p>
          <a:endParaRPr lang="en-US" sz="2000" b="1">
            <a:latin typeface="Montserrat" panose="00000500000000000000" pitchFamily="2" charset="0"/>
          </a:endParaRPr>
        </a:p>
      </dgm:t>
    </dgm:pt>
    <dgm:pt modelId="{EB969D6F-C99B-4E6F-8A81-5C6DD279CAEC}" type="sibTrans" cxnId="{7BB488B3-AC6B-4EC0-B25E-ED5B13E1F514}">
      <dgm:prSet/>
      <dgm:spPr/>
      <dgm:t>
        <a:bodyPr/>
        <a:lstStyle/>
        <a:p>
          <a:endParaRPr lang="en-US" sz="2000" b="1">
            <a:latin typeface="Montserrat" panose="00000500000000000000" pitchFamily="2" charset="0"/>
          </a:endParaRPr>
        </a:p>
      </dgm:t>
    </dgm:pt>
    <dgm:pt modelId="{7263E07F-A7B6-49E8-97DF-F5029090E0E6}">
      <dgm:prSet phldrT="[Text]" custT="1"/>
      <dgm:spPr>
        <a:solidFill>
          <a:srgbClr val="1E6083"/>
        </a:solidFill>
      </dgm:spPr>
      <dgm:t>
        <a:bodyPr/>
        <a:lstStyle/>
        <a:p>
          <a:r>
            <a:rPr lang="en-US" sz="1400" b="1" dirty="0">
              <a:latin typeface="Montserrat" panose="00000500000000000000" pitchFamily="2" charset="0"/>
            </a:rPr>
            <a:t>Scholar signs EC</a:t>
          </a:r>
        </a:p>
      </dgm:t>
    </dgm:pt>
    <dgm:pt modelId="{E470A148-4180-48AD-9B05-2102DEDFB640}" type="parTrans" cxnId="{D06C3D5E-EBC3-48C9-B0C8-70D850FC5B37}">
      <dgm:prSet/>
      <dgm:spPr/>
      <dgm:t>
        <a:bodyPr/>
        <a:lstStyle/>
        <a:p>
          <a:endParaRPr lang="en-US" sz="2000" b="1">
            <a:latin typeface="Montserrat" panose="00000500000000000000" pitchFamily="2" charset="0"/>
          </a:endParaRPr>
        </a:p>
      </dgm:t>
    </dgm:pt>
    <dgm:pt modelId="{F2F14514-84FE-4030-8B67-43FAD8BEBF99}" type="sibTrans" cxnId="{D06C3D5E-EBC3-48C9-B0C8-70D850FC5B37}">
      <dgm:prSet custT="1"/>
      <dgm:spPr/>
      <dgm:t>
        <a:bodyPr/>
        <a:lstStyle/>
        <a:p>
          <a:endParaRPr lang="en-US" sz="1050" b="1">
            <a:latin typeface="Montserrat" panose="00000500000000000000" pitchFamily="2" charset="0"/>
          </a:endParaRPr>
        </a:p>
      </dgm:t>
    </dgm:pt>
    <dgm:pt modelId="{480DE37D-6885-4D4A-AD67-89E9E4AE373F}" type="pres">
      <dgm:prSet presAssocID="{C221F0F8-2A0D-4B03-95AC-EBB34593BDDC}" presName="Name0" presStyleCnt="0">
        <dgm:presLayoutVars>
          <dgm:dir/>
          <dgm:resizeHandles val="exact"/>
        </dgm:presLayoutVars>
      </dgm:prSet>
      <dgm:spPr/>
    </dgm:pt>
    <dgm:pt modelId="{7811FC28-F0D3-47D9-A47A-2D3187AB44C8}" type="pres">
      <dgm:prSet presAssocID="{8E871A98-285C-4AE6-8C56-B3F8455FBD95}" presName="node" presStyleLbl="node1" presStyleIdx="0" presStyleCnt="6" custScaleX="157482" custScaleY="108733">
        <dgm:presLayoutVars>
          <dgm:bulletEnabled val="1"/>
        </dgm:presLayoutVars>
      </dgm:prSet>
      <dgm:spPr/>
    </dgm:pt>
    <dgm:pt modelId="{AFE35A6D-CB75-447E-8CAC-C1C09656E8D4}" type="pres">
      <dgm:prSet presAssocID="{F422B12A-73C3-4370-994D-44F0D76A1752}" presName="sibTrans" presStyleLbl="sibTrans2D1" presStyleIdx="0" presStyleCnt="5"/>
      <dgm:spPr/>
    </dgm:pt>
    <dgm:pt modelId="{979C6E05-C683-4AD9-9147-EF894FCE44A9}" type="pres">
      <dgm:prSet presAssocID="{F422B12A-73C3-4370-994D-44F0D76A1752}" presName="connectorText" presStyleLbl="sibTrans2D1" presStyleIdx="0" presStyleCnt="5"/>
      <dgm:spPr/>
    </dgm:pt>
    <dgm:pt modelId="{6ACCDDED-7350-4D66-A6B1-F73404F2B899}" type="pres">
      <dgm:prSet presAssocID="{01CF8147-7511-43EA-9961-242F7865DE31}" presName="node" presStyleLbl="node1" presStyleIdx="1" presStyleCnt="6" custScaleX="165915" custScaleY="108779">
        <dgm:presLayoutVars>
          <dgm:bulletEnabled val="1"/>
        </dgm:presLayoutVars>
      </dgm:prSet>
      <dgm:spPr/>
    </dgm:pt>
    <dgm:pt modelId="{9D51B942-A4CB-49D2-8ADE-22AB591A6322}" type="pres">
      <dgm:prSet presAssocID="{D626602A-B584-472C-88D5-BC05D0F3D2C6}" presName="sibTrans" presStyleLbl="sibTrans2D1" presStyleIdx="1" presStyleCnt="5"/>
      <dgm:spPr/>
    </dgm:pt>
    <dgm:pt modelId="{4DF484A0-AB3F-45E3-8284-6B082F7FF9B2}" type="pres">
      <dgm:prSet presAssocID="{D626602A-B584-472C-88D5-BC05D0F3D2C6}" presName="connectorText" presStyleLbl="sibTrans2D1" presStyleIdx="1" presStyleCnt="5"/>
      <dgm:spPr/>
    </dgm:pt>
    <dgm:pt modelId="{1B8273D5-E07E-4BB1-94A3-1BCE20A5527F}" type="pres">
      <dgm:prSet presAssocID="{6C3CAAE1-D61F-460F-B1BD-BF1413E86039}" presName="node" presStyleLbl="node1" presStyleIdx="2" presStyleCnt="6" custScaleX="114915" custScaleY="107171">
        <dgm:presLayoutVars>
          <dgm:bulletEnabled val="1"/>
        </dgm:presLayoutVars>
      </dgm:prSet>
      <dgm:spPr/>
    </dgm:pt>
    <dgm:pt modelId="{9B0C0428-DDE3-45E2-A686-D315EC2E5871}" type="pres">
      <dgm:prSet presAssocID="{5430CC52-87EA-4F0C-8A08-2C40B6C9B2A1}" presName="sibTrans" presStyleLbl="sibTrans2D1" presStyleIdx="2" presStyleCnt="5"/>
      <dgm:spPr/>
    </dgm:pt>
    <dgm:pt modelId="{7976FDDF-3D0F-4E14-A2AF-E70321602D08}" type="pres">
      <dgm:prSet presAssocID="{5430CC52-87EA-4F0C-8A08-2C40B6C9B2A1}" presName="connectorText" presStyleLbl="sibTrans2D1" presStyleIdx="2" presStyleCnt="5"/>
      <dgm:spPr/>
    </dgm:pt>
    <dgm:pt modelId="{50EB1EDA-F51B-4448-BB20-C2A3FD2FE51E}" type="pres">
      <dgm:prSet presAssocID="{7263E07F-A7B6-49E8-97DF-F5029090E0E6}" presName="node" presStyleLbl="node1" presStyleIdx="3" presStyleCnt="6" custScaleX="113269" custScaleY="109898">
        <dgm:presLayoutVars>
          <dgm:bulletEnabled val="1"/>
        </dgm:presLayoutVars>
      </dgm:prSet>
      <dgm:spPr/>
    </dgm:pt>
    <dgm:pt modelId="{5A9D6BF1-C241-4151-A876-9525EAF8D542}" type="pres">
      <dgm:prSet presAssocID="{F2F14514-84FE-4030-8B67-43FAD8BEBF99}" presName="sibTrans" presStyleLbl="sibTrans2D1" presStyleIdx="3" presStyleCnt="5"/>
      <dgm:spPr/>
    </dgm:pt>
    <dgm:pt modelId="{68193C5C-97E9-4A4F-9718-FD77E1997447}" type="pres">
      <dgm:prSet presAssocID="{F2F14514-84FE-4030-8B67-43FAD8BEBF99}" presName="connectorText" presStyleLbl="sibTrans2D1" presStyleIdx="3" presStyleCnt="5"/>
      <dgm:spPr/>
    </dgm:pt>
    <dgm:pt modelId="{F5941B44-2B04-474A-82D5-4260BF433973}" type="pres">
      <dgm:prSet presAssocID="{70CB9BEF-D802-45F3-9E90-CDFE28DFCCA5}" presName="node" presStyleLbl="node1" presStyleIdx="4" presStyleCnt="6" custScaleX="115186" custScaleY="108733">
        <dgm:presLayoutVars>
          <dgm:bulletEnabled val="1"/>
        </dgm:presLayoutVars>
      </dgm:prSet>
      <dgm:spPr/>
    </dgm:pt>
    <dgm:pt modelId="{D516E684-9500-4F60-A6BA-4EF1EE6C7BD8}" type="pres">
      <dgm:prSet presAssocID="{EB1C4F6A-9A03-4038-BC70-D02D8E4F6186}" presName="sibTrans" presStyleLbl="sibTrans2D1" presStyleIdx="4" presStyleCnt="5"/>
      <dgm:spPr/>
    </dgm:pt>
    <dgm:pt modelId="{D38F64C5-650E-4002-9598-852183154AC3}" type="pres">
      <dgm:prSet presAssocID="{EB1C4F6A-9A03-4038-BC70-D02D8E4F6186}" presName="connectorText" presStyleLbl="sibTrans2D1" presStyleIdx="4" presStyleCnt="5"/>
      <dgm:spPr/>
    </dgm:pt>
    <dgm:pt modelId="{D8CC181C-9AFA-408D-86CD-FD2E00AFE162}" type="pres">
      <dgm:prSet presAssocID="{DB0891DE-E220-4FD9-B5B0-0E98CFA67C09}" presName="node" presStyleLbl="node1" presStyleIdx="5" presStyleCnt="6" custScaleX="154136" custScaleY="108733">
        <dgm:presLayoutVars>
          <dgm:bulletEnabled val="1"/>
        </dgm:presLayoutVars>
      </dgm:prSet>
      <dgm:spPr/>
    </dgm:pt>
  </dgm:ptLst>
  <dgm:cxnLst>
    <dgm:cxn modelId="{75865609-C7C5-408A-8DAE-44850C593ECB}" type="presOf" srcId="{D626602A-B584-472C-88D5-BC05D0F3D2C6}" destId="{9D51B942-A4CB-49D2-8ADE-22AB591A6322}" srcOrd="0" destOrd="0" presId="urn:microsoft.com/office/officeart/2005/8/layout/process1"/>
    <dgm:cxn modelId="{40FD3C0E-2D2A-48CB-AD31-F506FCA21057}" srcId="{C221F0F8-2A0D-4B03-95AC-EBB34593BDDC}" destId="{8E871A98-285C-4AE6-8C56-B3F8455FBD95}" srcOrd="0" destOrd="0" parTransId="{2B00ADE5-A051-4647-BFE2-CAD4D7161E81}" sibTransId="{F422B12A-73C3-4370-994D-44F0D76A1752}"/>
    <dgm:cxn modelId="{9D43491D-3F7D-4A21-90B8-FA37454855E1}" type="presOf" srcId="{F2F14514-84FE-4030-8B67-43FAD8BEBF99}" destId="{68193C5C-97E9-4A4F-9718-FD77E1997447}" srcOrd="1" destOrd="0" presId="urn:microsoft.com/office/officeart/2005/8/layout/process1"/>
    <dgm:cxn modelId="{CA3EA01E-FD8C-4423-AAF2-3FDFA44FA609}" srcId="{C221F0F8-2A0D-4B03-95AC-EBB34593BDDC}" destId="{6C3CAAE1-D61F-460F-B1BD-BF1413E86039}" srcOrd="2" destOrd="0" parTransId="{EB2D880A-2321-439E-A55E-ABAFA3CBD2B8}" sibTransId="{5430CC52-87EA-4F0C-8A08-2C40B6C9B2A1}"/>
    <dgm:cxn modelId="{79D1A123-4AC7-4AA3-AAC5-2788521465BF}" type="presOf" srcId="{EB1C4F6A-9A03-4038-BC70-D02D8E4F6186}" destId="{D516E684-9500-4F60-A6BA-4EF1EE6C7BD8}" srcOrd="0" destOrd="0" presId="urn:microsoft.com/office/officeart/2005/8/layout/process1"/>
    <dgm:cxn modelId="{720EB436-80C8-4271-9508-4A7118ABA7F6}" type="presOf" srcId="{5430CC52-87EA-4F0C-8A08-2C40B6C9B2A1}" destId="{7976FDDF-3D0F-4E14-A2AF-E70321602D08}" srcOrd="1" destOrd="0" presId="urn:microsoft.com/office/officeart/2005/8/layout/process1"/>
    <dgm:cxn modelId="{0737A93C-359F-4C9D-AF61-25309A81AEF6}" type="presOf" srcId="{6C3CAAE1-D61F-460F-B1BD-BF1413E86039}" destId="{1B8273D5-E07E-4BB1-94A3-1BCE20A5527F}" srcOrd="0" destOrd="0" presId="urn:microsoft.com/office/officeart/2005/8/layout/process1"/>
    <dgm:cxn modelId="{D06C3D5E-EBC3-48C9-B0C8-70D850FC5B37}" srcId="{C221F0F8-2A0D-4B03-95AC-EBB34593BDDC}" destId="{7263E07F-A7B6-49E8-97DF-F5029090E0E6}" srcOrd="3" destOrd="0" parTransId="{E470A148-4180-48AD-9B05-2102DEDFB640}" sibTransId="{F2F14514-84FE-4030-8B67-43FAD8BEBF99}"/>
    <dgm:cxn modelId="{FEFAA44B-B1AF-4ABC-83D3-6E1A57500E86}" type="presOf" srcId="{7263E07F-A7B6-49E8-97DF-F5029090E0E6}" destId="{50EB1EDA-F51B-4448-BB20-C2A3FD2FE51E}" srcOrd="0" destOrd="0" presId="urn:microsoft.com/office/officeart/2005/8/layout/process1"/>
    <dgm:cxn modelId="{2B7FB26D-BFD1-47D2-AB1F-B070E5AF5750}" type="presOf" srcId="{EB1C4F6A-9A03-4038-BC70-D02D8E4F6186}" destId="{D38F64C5-650E-4002-9598-852183154AC3}" srcOrd="1" destOrd="0" presId="urn:microsoft.com/office/officeart/2005/8/layout/process1"/>
    <dgm:cxn modelId="{C449FF87-0798-46DF-823C-34CBC8B7C160}" type="presOf" srcId="{F422B12A-73C3-4370-994D-44F0D76A1752}" destId="{979C6E05-C683-4AD9-9147-EF894FCE44A9}" srcOrd="1" destOrd="0" presId="urn:microsoft.com/office/officeart/2005/8/layout/process1"/>
    <dgm:cxn modelId="{B800F495-0719-40B7-BC6A-A73A0333A045}" type="presOf" srcId="{5430CC52-87EA-4F0C-8A08-2C40B6C9B2A1}" destId="{9B0C0428-DDE3-45E2-A686-D315EC2E5871}" srcOrd="0" destOrd="0" presId="urn:microsoft.com/office/officeart/2005/8/layout/process1"/>
    <dgm:cxn modelId="{7D85F7A2-E839-417C-8FEF-C804386D0581}" srcId="{C221F0F8-2A0D-4B03-95AC-EBB34593BDDC}" destId="{01CF8147-7511-43EA-9961-242F7865DE31}" srcOrd="1" destOrd="0" parTransId="{6435402B-00B0-4FA2-9273-231EEE256C62}" sibTransId="{D626602A-B584-472C-88D5-BC05D0F3D2C6}"/>
    <dgm:cxn modelId="{68E08DB1-4243-4084-99A6-3238CAB46A61}" type="presOf" srcId="{F2F14514-84FE-4030-8B67-43FAD8BEBF99}" destId="{5A9D6BF1-C241-4151-A876-9525EAF8D542}" srcOrd="0" destOrd="0" presId="urn:microsoft.com/office/officeart/2005/8/layout/process1"/>
    <dgm:cxn modelId="{7BB488B3-AC6B-4EC0-B25E-ED5B13E1F514}" srcId="{C221F0F8-2A0D-4B03-95AC-EBB34593BDDC}" destId="{DB0891DE-E220-4FD9-B5B0-0E98CFA67C09}" srcOrd="5" destOrd="0" parTransId="{EE5921F1-2792-4977-9A5E-88FE826F8A49}" sibTransId="{EB969D6F-C99B-4E6F-8A81-5C6DD279CAEC}"/>
    <dgm:cxn modelId="{607950B9-12A5-4F60-9A69-FB33FCA6AD95}" type="presOf" srcId="{8E871A98-285C-4AE6-8C56-B3F8455FBD95}" destId="{7811FC28-F0D3-47D9-A47A-2D3187AB44C8}" srcOrd="0" destOrd="0" presId="urn:microsoft.com/office/officeart/2005/8/layout/process1"/>
    <dgm:cxn modelId="{8FAEB5D5-2FEF-4FF7-BE67-8FC4D1178D74}" type="presOf" srcId="{D626602A-B584-472C-88D5-BC05D0F3D2C6}" destId="{4DF484A0-AB3F-45E3-8284-6B082F7FF9B2}" srcOrd="1" destOrd="0" presId="urn:microsoft.com/office/officeart/2005/8/layout/process1"/>
    <dgm:cxn modelId="{A43ED3D5-B068-4479-82C0-E7DDA198C6ED}" srcId="{C221F0F8-2A0D-4B03-95AC-EBB34593BDDC}" destId="{70CB9BEF-D802-45F3-9E90-CDFE28DFCCA5}" srcOrd="4" destOrd="0" parTransId="{A5B1C86A-94CD-437E-AE89-26FC28784B57}" sibTransId="{EB1C4F6A-9A03-4038-BC70-D02D8E4F6186}"/>
    <dgm:cxn modelId="{940743DF-168E-45F6-8BE3-79E70E922BD1}" type="presOf" srcId="{70CB9BEF-D802-45F3-9E90-CDFE28DFCCA5}" destId="{F5941B44-2B04-474A-82D5-4260BF433973}" srcOrd="0" destOrd="0" presId="urn:microsoft.com/office/officeart/2005/8/layout/process1"/>
    <dgm:cxn modelId="{60E66EE4-F71C-483A-B03E-D52FC6AA10D6}" type="presOf" srcId="{01CF8147-7511-43EA-9961-242F7865DE31}" destId="{6ACCDDED-7350-4D66-A6B1-F73404F2B899}" srcOrd="0" destOrd="0" presId="urn:microsoft.com/office/officeart/2005/8/layout/process1"/>
    <dgm:cxn modelId="{8B46F9EE-5848-45E9-9FCD-A9113DC9124A}" type="presOf" srcId="{C221F0F8-2A0D-4B03-95AC-EBB34593BDDC}" destId="{480DE37D-6885-4D4A-AD67-89E9E4AE373F}" srcOrd="0" destOrd="0" presId="urn:microsoft.com/office/officeart/2005/8/layout/process1"/>
    <dgm:cxn modelId="{A6911FF1-304D-403F-92C7-EEE7A1DCCA66}" type="presOf" srcId="{DB0891DE-E220-4FD9-B5B0-0E98CFA67C09}" destId="{D8CC181C-9AFA-408D-86CD-FD2E00AFE162}" srcOrd="0" destOrd="0" presId="urn:microsoft.com/office/officeart/2005/8/layout/process1"/>
    <dgm:cxn modelId="{A1D08BFC-2A66-4DCB-8773-A3E9443AF070}" type="presOf" srcId="{F422B12A-73C3-4370-994D-44F0D76A1752}" destId="{AFE35A6D-CB75-447E-8CAC-C1C09656E8D4}" srcOrd="0" destOrd="0" presId="urn:microsoft.com/office/officeart/2005/8/layout/process1"/>
    <dgm:cxn modelId="{8DB7ABD8-B879-403D-96E9-617950B3815A}" type="presParOf" srcId="{480DE37D-6885-4D4A-AD67-89E9E4AE373F}" destId="{7811FC28-F0D3-47D9-A47A-2D3187AB44C8}" srcOrd="0" destOrd="0" presId="urn:microsoft.com/office/officeart/2005/8/layout/process1"/>
    <dgm:cxn modelId="{9F06D13A-9D72-4419-BD7B-01A428781284}" type="presParOf" srcId="{480DE37D-6885-4D4A-AD67-89E9E4AE373F}" destId="{AFE35A6D-CB75-447E-8CAC-C1C09656E8D4}" srcOrd="1" destOrd="0" presId="urn:microsoft.com/office/officeart/2005/8/layout/process1"/>
    <dgm:cxn modelId="{2F719F01-F93A-4F90-9904-D8CF4844F1E3}" type="presParOf" srcId="{AFE35A6D-CB75-447E-8CAC-C1C09656E8D4}" destId="{979C6E05-C683-4AD9-9147-EF894FCE44A9}" srcOrd="0" destOrd="0" presId="urn:microsoft.com/office/officeart/2005/8/layout/process1"/>
    <dgm:cxn modelId="{9962669B-84C7-4719-95EE-55F85BF662A1}" type="presParOf" srcId="{480DE37D-6885-4D4A-AD67-89E9E4AE373F}" destId="{6ACCDDED-7350-4D66-A6B1-F73404F2B899}" srcOrd="2" destOrd="0" presId="urn:microsoft.com/office/officeart/2005/8/layout/process1"/>
    <dgm:cxn modelId="{7A3F11D4-434B-4AB9-8A58-C1E8E7CDF7DF}" type="presParOf" srcId="{480DE37D-6885-4D4A-AD67-89E9E4AE373F}" destId="{9D51B942-A4CB-49D2-8ADE-22AB591A6322}" srcOrd="3" destOrd="0" presId="urn:microsoft.com/office/officeart/2005/8/layout/process1"/>
    <dgm:cxn modelId="{040BA526-A717-4181-A68D-F950BC589FA0}" type="presParOf" srcId="{9D51B942-A4CB-49D2-8ADE-22AB591A6322}" destId="{4DF484A0-AB3F-45E3-8284-6B082F7FF9B2}" srcOrd="0" destOrd="0" presId="urn:microsoft.com/office/officeart/2005/8/layout/process1"/>
    <dgm:cxn modelId="{C50B0C05-3344-44C4-90EB-BAFD9FC2740C}" type="presParOf" srcId="{480DE37D-6885-4D4A-AD67-89E9E4AE373F}" destId="{1B8273D5-E07E-4BB1-94A3-1BCE20A5527F}" srcOrd="4" destOrd="0" presId="urn:microsoft.com/office/officeart/2005/8/layout/process1"/>
    <dgm:cxn modelId="{878ECF9D-541F-4F9C-B2EB-6DE2BE1344B9}" type="presParOf" srcId="{480DE37D-6885-4D4A-AD67-89E9E4AE373F}" destId="{9B0C0428-DDE3-45E2-A686-D315EC2E5871}" srcOrd="5" destOrd="0" presId="urn:microsoft.com/office/officeart/2005/8/layout/process1"/>
    <dgm:cxn modelId="{9BB8112E-8906-4D7B-97B5-60DE61FD6EB3}" type="presParOf" srcId="{9B0C0428-DDE3-45E2-A686-D315EC2E5871}" destId="{7976FDDF-3D0F-4E14-A2AF-E70321602D08}" srcOrd="0" destOrd="0" presId="urn:microsoft.com/office/officeart/2005/8/layout/process1"/>
    <dgm:cxn modelId="{BD8DA860-789C-474C-8771-A18A5A8973B5}" type="presParOf" srcId="{480DE37D-6885-4D4A-AD67-89E9E4AE373F}" destId="{50EB1EDA-F51B-4448-BB20-C2A3FD2FE51E}" srcOrd="6" destOrd="0" presId="urn:microsoft.com/office/officeart/2005/8/layout/process1"/>
    <dgm:cxn modelId="{C059A7DE-DCC1-4585-A161-AF247BD0761E}" type="presParOf" srcId="{480DE37D-6885-4D4A-AD67-89E9E4AE373F}" destId="{5A9D6BF1-C241-4151-A876-9525EAF8D542}" srcOrd="7" destOrd="0" presId="urn:microsoft.com/office/officeart/2005/8/layout/process1"/>
    <dgm:cxn modelId="{87C1A7E8-4714-47B4-B0B2-1918591E576F}" type="presParOf" srcId="{5A9D6BF1-C241-4151-A876-9525EAF8D542}" destId="{68193C5C-97E9-4A4F-9718-FD77E1997447}" srcOrd="0" destOrd="0" presId="urn:microsoft.com/office/officeart/2005/8/layout/process1"/>
    <dgm:cxn modelId="{7FD8ED7B-3E49-4BDF-856C-BFE249EC9931}" type="presParOf" srcId="{480DE37D-6885-4D4A-AD67-89E9E4AE373F}" destId="{F5941B44-2B04-474A-82D5-4260BF433973}" srcOrd="8" destOrd="0" presId="urn:microsoft.com/office/officeart/2005/8/layout/process1"/>
    <dgm:cxn modelId="{E7449457-79F2-411E-9B34-10E8D1DC30B3}" type="presParOf" srcId="{480DE37D-6885-4D4A-AD67-89E9E4AE373F}" destId="{D516E684-9500-4F60-A6BA-4EF1EE6C7BD8}" srcOrd="9" destOrd="0" presId="urn:microsoft.com/office/officeart/2005/8/layout/process1"/>
    <dgm:cxn modelId="{57A9F0F7-BEB3-408C-9007-E589D6F60EA0}" type="presParOf" srcId="{D516E684-9500-4F60-A6BA-4EF1EE6C7BD8}" destId="{D38F64C5-650E-4002-9598-852183154AC3}" srcOrd="0" destOrd="0" presId="urn:microsoft.com/office/officeart/2005/8/layout/process1"/>
    <dgm:cxn modelId="{8802954D-1FAF-48D7-80AD-30E5ED7AC496}" type="presParOf" srcId="{480DE37D-6885-4D4A-AD67-89E9E4AE373F}" destId="{D8CC181C-9AFA-408D-86CD-FD2E00AFE162}"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CC2083-3CCD-4FD6-AE50-395E0D9CD974}"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2440EC6E-D8B1-481F-B5A4-83A0600B6005}">
      <dgm:prSet custT="1"/>
      <dgm:spPr/>
      <dgm:t>
        <a:bodyPr/>
        <a:lstStyle/>
        <a:p>
          <a:pPr>
            <a:lnSpc>
              <a:spcPct val="100000"/>
            </a:lnSpc>
          </a:pPr>
          <a:r>
            <a:rPr lang="en-US" sz="1800" b="1" i="0" dirty="0">
              <a:latin typeface="Montserrat" panose="00000500000000000000" pitchFamily="2" charset="0"/>
            </a:rPr>
            <a:t>Enrolled</a:t>
          </a:r>
          <a:r>
            <a:rPr lang="en-US" sz="1800" b="0" i="0" dirty="0">
              <a:latin typeface="Montserrat" panose="00000500000000000000" pitchFamily="2" charset="0"/>
            </a:rPr>
            <a:t>: The scholar is currently enrolled in the funded training program.</a:t>
          </a:r>
          <a:endParaRPr lang="en-US" sz="1800" dirty="0">
            <a:latin typeface="Montserrat" panose="00000500000000000000" pitchFamily="2" charset="0"/>
          </a:endParaRPr>
        </a:p>
      </dgm:t>
    </dgm:pt>
    <dgm:pt modelId="{32B5CAC7-6582-4768-B752-0EC7181F8273}" type="parTrans" cxnId="{06FC25CC-21BF-4B04-8C71-1F7BDCF25772}">
      <dgm:prSet/>
      <dgm:spPr/>
      <dgm:t>
        <a:bodyPr/>
        <a:lstStyle/>
        <a:p>
          <a:endParaRPr lang="en-US" sz="2000">
            <a:latin typeface="Montserrat" panose="00000500000000000000" pitchFamily="2" charset="0"/>
          </a:endParaRPr>
        </a:p>
      </dgm:t>
    </dgm:pt>
    <dgm:pt modelId="{A4EA6120-0161-40B5-B62A-F31383A8DDCE}" type="sibTrans" cxnId="{06FC25CC-21BF-4B04-8C71-1F7BDCF25772}">
      <dgm:prSet/>
      <dgm:spPr/>
      <dgm:t>
        <a:bodyPr/>
        <a:lstStyle/>
        <a:p>
          <a:endParaRPr lang="en-US" sz="2000">
            <a:latin typeface="Montserrat" panose="00000500000000000000" pitchFamily="2" charset="0"/>
          </a:endParaRPr>
        </a:p>
      </dgm:t>
    </dgm:pt>
    <dgm:pt modelId="{4684B7A1-F18D-4C40-B60B-4ED51473ABC9}">
      <dgm:prSet custT="1"/>
      <dgm:spPr/>
      <dgm:t>
        <a:bodyPr/>
        <a:lstStyle/>
        <a:p>
          <a:pPr>
            <a:lnSpc>
              <a:spcPct val="100000"/>
            </a:lnSpc>
          </a:pPr>
          <a:r>
            <a:rPr lang="en-US" sz="1800" b="1" i="0" dirty="0">
              <a:latin typeface="Montserrat" panose="00000500000000000000" pitchFamily="2" charset="0"/>
            </a:rPr>
            <a:t>Enrolled, No Longer Receiving OSEP Funding</a:t>
          </a:r>
          <a:r>
            <a:rPr lang="en-US" sz="1800" b="0" i="0" dirty="0">
              <a:latin typeface="Montserrat" panose="00000500000000000000" pitchFamily="2" charset="0"/>
            </a:rPr>
            <a:t>: The scholar is currently enrolled in the funded training program but is no longer receiving OSEP funding.</a:t>
          </a:r>
          <a:endParaRPr lang="en-US" sz="1800" dirty="0">
            <a:latin typeface="Montserrat" panose="00000500000000000000" pitchFamily="2" charset="0"/>
          </a:endParaRPr>
        </a:p>
      </dgm:t>
    </dgm:pt>
    <dgm:pt modelId="{8752C7A5-E412-4AF8-9938-14377F33F7C4}" type="parTrans" cxnId="{C8637BDC-0B3B-4DC5-8F3B-CD2BD0A238FE}">
      <dgm:prSet/>
      <dgm:spPr/>
      <dgm:t>
        <a:bodyPr/>
        <a:lstStyle/>
        <a:p>
          <a:endParaRPr lang="en-US" sz="2000">
            <a:latin typeface="Montserrat" panose="00000500000000000000" pitchFamily="2" charset="0"/>
          </a:endParaRPr>
        </a:p>
      </dgm:t>
    </dgm:pt>
    <dgm:pt modelId="{0EE4CD85-48E6-405D-984B-247A3C1A8612}" type="sibTrans" cxnId="{C8637BDC-0B3B-4DC5-8F3B-CD2BD0A238FE}">
      <dgm:prSet/>
      <dgm:spPr/>
      <dgm:t>
        <a:bodyPr/>
        <a:lstStyle/>
        <a:p>
          <a:endParaRPr lang="en-US" sz="2000">
            <a:latin typeface="Montserrat" panose="00000500000000000000" pitchFamily="2" charset="0"/>
          </a:endParaRPr>
        </a:p>
      </dgm:t>
    </dgm:pt>
    <dgm:pt modelId="{FA04A6A3-A05A-477F-872A-7B56408AF36C}">
      <dgm:prSet custT="1"/>
      <dgm:spPr/>
      <dgm:t>
        <a:bodyPr/>
        <a:lstStyle/>
        <a:p>
          <a:pPr>
            <a:lnSpc>
              <a:spcPct val="100000"/>
            </a:lnSpc>
          </a:pPr>
          <a:r>
            <a:rPr lang="en-US" sz="1800" b="1" i="0" dirty="0">
              <a:latin typeface="Montserrat" panose="00000500000000000000" pitchFamily="2" charset="0"/>
            </a:rPr>
            <a:t>Graduated/Completed</a:t>
          </a:r>
          <a:r>
            <a:rPr lang="en-US" sz="1800" b="0" i="0" dirty="0">
              <a:latin typeface="Montserrat" panose="00000500000000000000" pitchFamily="2" charset="0"/>
            </a:rPr>
            <a:t>: The scholar has completed the funded training program. </a:t>
          </a:r>
          <a:endParaRPr lang="en-US" sz="1800" dirty="0">
            <a:latin typeface="Montserrat" panose="00000500000000000000" pitchFamily="2" charset="0"/>
          </a:endParaRPr>
        </a:p>
      </dgm:t>
    </dgm:pt>
    <dgm:pt modelId="{329C61DC-FF4B-40BD-A0D1-CFD8719C922C}" type="parTrans" cxnId="{693D219F-79B2-4513-B9A7-F67BE721EBEC}">
      <dgm:prSet/>
      <dgm:spPr/>
      <dgm:t>
        <a:bodyPr/>
        <a:lstStyle/>
        <a:p>
          <a:endParaRPr lang="en-US" sz="2000">
            <a:latin typeface="Montserrat" panose="00000500000000000000" pitchFamily="2" charset="0"/>
          </a:endParaRPr>
        </a:p>
      </dgm:t>
    </dgm:pt>
    <dgm:pt modelId="{94E2B030-05BD-43A6-8BA0-8973FFF547B4}" type="sibTrans" cxnId="{693D219F-79B2-4513-B9A7-F67BE721EBEC}">
      <dgm:prSet/>
      <dgm:spPr/>
      <dgm:t>
        <a:bodyPr/>
        <a:lstStyle/>
        <a:p>
          <a:endParaRPr lang="en-US" sz="2000">
            <a:latin typeface="Montserrat" panose="00000500000000000000" pitchFamily="2" charset="0"/>
          </a:endParaRPr>
        </a:p>
      </dgm:t>
    </dgm:pt>
    <dgm:pt modelId="{A8B669E4-7A22-4EC5-A132-4C757D5A84AD}">
      <dgm:prSet custT="1"/>
      <dgm:spPr/>
      <dgm:t>
        <a:bodyPr/>
        <a:lstStyle/>
        <a:p>
          <a:pPr>
            <a:lnSpc>
              <a:spcPct val="100000"/>
            </a:lnSpc>
          </a:pPr>
          <a:r>
            <a:rPr lang="en-US" sz="1800" b="1" i="0">
              <a:latin typeface="Montserrat" panose="00000500000000000000" pitchFamily="2" charset="0"/>
            </a:rPr>
            <a:t>Exited without Completion</a:t>
          </a:r>
          <a:r>
            <a:rPr lang="en-US" sz="1800" b="0" i="0">
              <a:latin typeface="Montserrat" panose="00000500000000000000" pitchFamily="2" charset="0"/>
            </a:rPr>
            <a:t>: The scholar has exited the OSEP training program without completing the program. </a:t>
          </a:r>
          <a:endParaRPr lang="en-US" sz="1800">
            <a:latin typeface="Montserrat" panose="00000500000000000000" pitchFamily="2" charset="0"/>
          </a:endParaRPr>
        </a:p>
      </dgm:t>
    </dgm:pt>
    <dgm:pt modelId="{F07D7248-2F7E-457B-8950-698405F4A682}" type="parTrans" cxnId="{A7F99925-59EA-43C5-8CAB-72A2307D2BFD}">
      <dgm:prSet/>
      <dgm:spPr/>
      <dgm:t>
        <a:bodyPr/>
        <a:lstStyle/>
        <a:p>
          <a:endParaRPr lang="en-US" sz="2000">
            <a:latin typeface="Montserrat" panose="00000500000000000000" pitchFamily="2" charset="0"/>
          </a:endParaRPr>
        </a:p>
      </dgm:t>
    </dgm:pt>
    <dgm:pt modelId="{2B660034-02EE-40DB-B1B6-53B9611A8EA2}" type="sibTrans" cxnId="{A7F99925-59EA-43C5-8CAB-72A2307D2BFD}">
      <dgm:prSet/>
      <dgm:spPr/>
      <dgm:t>
        <a:bodyPr/>
        <a:lstStyle/>
        <a:p>
          <a:endParaRPr lang="en-US" sz="2000">
            <a:latin typeface="Montserrat" panose="00000500000000000000" pitchFamily="2" charset="0"/>
          </a:endParaRPr>
        </a:p>
      </dgm:t>
    </dgm:pt>
    <dgm:pt modelId="{405ADF05-DEEB-4640-8596-CD0A6A55350B}" type="pres">
      <dgm:prSet presAssocID="{60CC2083-3CCD-4FD6-AE50-395E0D9CD974}" presName="root" presStyleCnt="0">
        <dgm:presLayoutVars>
          <dgm:dir/>
          <dgm:resizeHandles val="exact"/>
        </dgm:presLayoutVars>
      </dgm:prSet>
      <dgm:spPr/>
    </dgm:pt>
    <dgm:pt modelId="{B2CE2E2D-7DCC-4F00-90B7-FF8171B8E871}" type="pres">
      <dgm:prSet presAssocID="{2440EC6E-D8B1-481F-B5A4-83A0600B6005}" presName="compNode" presStyleCnt="0"/>
      <dgm:spPr/>
    </dgm:pt>
    <dgm:pt modelId="{E22362FF-2236-426C-B936-7600F78329B4}" type="pres">
      <dgm:prSet presAssocID="{2440EC6E-D8B1-481F-B5A4-83A0600B6005}" presName="bgRect" presStyleLbl="bgShp" presStyleIdx="0" presStyleCnt="4" custScaleY="160337"/>
      <dgm:spPr/>
    </dgm:pt>
    <dgm:pt modelId="{D405B97E-A36A-4229-96DA-1047CDC0F13D}" type="pres">
      <dgm:prSet presAssocID="{2440EC6E-D8B1-481F-B5A4-83A0600B60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aduation Cap"/>
        </a:ext>
      </dgm:extLst>
    </dgm:pt>
    <dgm:pt modelId="{D8E6DBE5-A486-4E79-8D8F-B78880D7CC7B}" type="pres">
      <dgm:prSet presAssocID="{2440EC6E-D8B1-481F-B5A4-83A0600B6005}" presName="spaceRect" presStyleCnt="0"/>
      <dgm:spPr/>
    </dgm:pt>
    <dgm:pt modelId="{307BD136-F487-4132-9753-2A407F03CC63}" type="pres">
      <dgm:prSet presAssocID="{2440EC6E-D8B1-481F-B5A4-83A0600B6005}" presName="parTx" presStyleLbl="revTx" presStyleIdx="0" presStyleCnt="4">
        <dgm:presLayoutVars>
          <dgm:chMax val="0"/>
          <dgm:chPref val="0"/>
        </dgm:presLayoutVars>
      </dgm:prSet>
      <dgm:spPr/>
    </dgm:pt>
    <dgm:pt modelId="{1AC66978-FBC6-4B46-9F35-6C04E36212B8}" type="pres">
      <dgm:prSet presAssocID="{A4EA6120-0161-40B5-B62A-F31383A8DDCE}" presName="sibTrans" presStyleCnt="0"/>
      <dgm:spPr/>
    </dgm:pt>
    <dgm:pt modelId="{B494EAA2-C59F-47F0-8ADF-DDA5F425A520}" type="pres">
      <dgm:prSet presAssocID="{4684B7A1-F18D-4C40-B60B-4ED51473ABC9}" presName="compNode" presStyleCnt="0"/>
      <dgm:spPr/>
    </dgm:pt>
    <dgm:pt modelId="{3C670D2D-12B7-47C9-ACBE-5EBCA45A2640}" type="pres">
      <dgm:prSet presAssocID="{4684B7A1-F18D-4C40-B60B-4ED51473ABC9}" presName="bgRect" presStyleLbl="bgShp" presStyleIdx="1" presStyleCnt="4" custScaleY="145935"/>
      <dgm:spPr/>
    </dgm:pt>
    <dgm:pt modelId="{2BE80A71-7A56-4CC3-ABC0-025A3FD27833}" type="pres">
      <dgm:prSet presAssocID="{4684B7A1-F18D-4C40-B60B-4ED51473AB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2DAFBCCD-CA95-4806-8E3D-E468866522F3}" type="pres">
      <dgm:prSet presAssocID="{4684B7A1-F18D-4C40-B60B-4ED51473ABC9}" presName="spaceRect" presStyleCnt="0"/>
      <dgm:spPr/>
    </dgm:pt>
    <dgm:pt modelId="{2D4E8965-BB61-492D-97CB-16922AD6207C}" type="pres">
      <dgm:prSet presAssocID="{4684B7A1-F18D-4C40-B60B-4ED51473ABC9}" presName="parTx" presStyleLbl="revTx" presStyleIdx="1" presStyleCnt="4" custScaleY="106495">
        <dgm:presLayoutVars>
          <dgm:chMax val="0"/>
          <dgm:chPref val="0"/>
        </dgm:presLayoutVars>
      </dgm:prSet>
      <dgm:spPr/>
    </dgm:pt>
    <dgm:pt modelId="{31064401-9F73-4EB6-B4EF-FA37C9CF8964}" type="pres">
      <dgm:prSet presAssocID="{0EE4CD85-48E6-405D-984B-247A3C1A8612}" presName="sibTrans" presStyleCnt="0"/>
      <dgm:spPr/>
    </dgm:pt>
    <dgm:pt modelId="{40A8F1C5-2BDD-41FB-AF02-994C981D4B65}" type="pres">
      <dgm:prSet presAssocID="{FA04A6A3-A05A-477F-872A-7B56408AF36C}" presName="compNode" presStyleCnt="0"/>
      <dgm:spPr/>
    </dgm:pt>
    <dgm:pt modelId="{003D7B62-CB83-4F0C-8622-73DE4D73A489}" type="pres">
      <dgm:prSet presAssocID="{FA04A6A3-A05A-477F-872A-7B56408AF36C}" presName="bgRect" presStyleLbl="bgShp" presStyleIdx="2" presStyleCnt="4" custScaleY="150960"/>
      <dgm:spPr/>
    </dgm:pt>
    <dgm:pt modelId="{1F0E1256-AAC7-4604-B716-6A82C3181CDC}" type="pres">
      <dgm:prSet presAssocID="{FA04A6A3-A05A-477F-872A-7B56408AF36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EEBB5490-718C-4844-9725-017B3827D269}" type="pres">
      <dgm:prSet presAssocID="{FA04A6A3-A05A-477F-872A-7B56408AF36C}" presName="spaceRect" presStyleCnt="0"/>
      <dgm:spPr/>
    </dgm:pt>
    <dgm:pt modelId="{01FDAF5C-C685-48AD-BB7D-D0E2B9A29DDA}" type="pres">
      <dgm:prSet presAssocID="{FA04A6A3-A05A-477F-872A-7B56408AF36C}" presName="parTx" presStyleLbl="revTx" presStyleIdx="2" presStyleCnt="4">
        <dgm:presLayoutVars>
          <dgm:chMax val="0"/>
          <dgm:chPref val="0"/>
        </dgm:presLayoutVars>
      </dgm:prSet>
      <dgm:spPr/>
    </dgm:pt>
    <dgm:pt modelId="{B76450D1-3CD7-434C-BD15-A2AAF8E5AB49}" type="pres">
      <dgm:prSet presAssocID="{94E2B030-05BD-43A6-8BA0-8973FFF547B4}" presName="sibTrans" presStyleCnt="0"/>
      <dgm:spPr/>
    </dgm:pt>
    <dgm:pt modelId="{D7271C8E-1832-4F10-B3C4-F34FB9E3F641}" type="pres">
      <dgm:prSet presAssocID="{A8B669E4-7A22-4EC5-A132-4C757D5A84AD}" presName="compNode" presStyleCnt="0"/>
      <dgm:spPr/>
    </dgm:pt>
    <dgm:pt modelId="{023F503C-3A49-477B-AA6D-2CC1E5E85CAE}" type="pres">
      <dgm:prSet presAssocID="{A8B669E4-7A22-4EC5-A132-4C757D5A84AD}" presName="bgRect" presStyleLbl="bgShp" presStyleIdx="3" presStyleCnt="4" custScaleY="145929"/>
      <dgm:spPr/>
    </dgm:pt>
    <dgm:pt modelId="{87402DD8-BBDA-4F35-A6C3-23A6019D810E}" type="pres">
      <dgm:prSet presAssocID="{A8B669E4-7A22-4EC5-A132-4C757D5A84A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C7494434-8619-46E2-A78B-593934FF5596}" type="pres">
      <dgm:prSet presAssocID="{A8B669E4-7A22-4EC5-A132-4C757D5A84AD}" presName="spaceRect" presStyleCnt="0"/>
      <dgm:spPr/>
    </dgm:pt>
    <dgm:pt modelId="{74DEA5E1-7E8A-4ADD-BBB6-DD8C15FBA9FB}" type="pres">
      <dgm:prSet presAssocID="{A8B669E4-7A22-4EC5-A132-4C757D5A84AD}" presName="parTx" presStyleLbl="revTx" presStyleIdx="3" presStyleCnt="4">
        <dgm:presLayoutVars>
          <dgm:chMax val="0"/>
          <dgm:chPref val="0"/>
        </dgm:presLayoutVars>
      </dgm:prSet>
      <dgm:spPr/>
    </dgm:pt>
  </dgm:ptLst>
  <dgm:cxnLst>
    <dgm:cxn modelId="{B4B49913-0A00-42A2-9B59-9C52B1D785E0}" type="presOf" srcId="{FA04A6A3-A05A-477F-872A-7B56408AF36C}" destId="{01FDAF5C-C685-48AD-BB7D-D0E2B9A29DDA}" srcOrd="0" destOrd="0" presId="urn:microsoft.com/office/officeart/2018/2/layout/IconVerticalSolidList"/>
    <dgm:cxn modelId="{A7F99925-59EA-43C5-8CAB-72A2307D2BFD}" srcId="{60CC2083-3CCD-4FD6-AE50-395E0D9CD974}" destId="{A8B669E4-7A22-4EC5-A132-4C757D5A84AD}" srcOrd="3" destOrd="0" parTransId="{F07D7248-2F7E-457B-8950-698405F4A682}" sibTransId="{2B660034-02EE-40DB-B1B6-53B9611A8EA2}"/>
    <dgm:cxn modelId="{CC1F572F-C73A-48C7-A660-CC14BFE5F690}" type="presOf" srcId="{4684B7A1-F18D-4C40-B60B-4ED51473ABC9}" destId="{2D4E8965-BB61-492D-97CB-16922AD6207C}" srcOrd="0" destOrd="0" presId="urn:microsoft.com/office/officeart/2018/2/layout/IconVerticalSolidList"/>
    <dgm:cxn modelId="{B2E99F56-1E45-445F-9B93-A5EFC03141BB}" type="presOf" srcId="{A8B669E4-7A22-4EC5-A132-4C757D5A84AD}" destId="{74DEA5E1-7E8A-4ADD-BBB6-DD8C15FBA9FB}" srcOrd="0" destOrd="0" presId="urn:microsoft.com/office/officeart/2018/2/layout/IconVerticalSolidList"/>
    <dgm:cxn modelId="{693D219F-79B2-4513-B9A7-F67BE721EBEC}" srcId="{60CC2083-3CCD-4FD6-AE50-395E0D9CD974}" destId="{FA04A6A3-A05A-477F-872A-7B56408AF36C}" srcOrd="2" destOrd="0" parTransId="{329C61DC-FF4B-40BD-A0D1-CFD8719C922C}" sibTransId="{94E2B030-05BD-43A6-8BA0-8973FFF547B4}"/>
    <dgm:cxn modelId="{B4677FC0-3EBD-4FC0-BD8B-FDD4FB9E075D}" type="presOf" srcId="{60CC2083-3CCD-4FD6-AE50-395E0D9CD974}" destId="{405ADF05-DEEB-4640-8596-CD0A6A55350B}" srcOrd="0" destOrd="0" presId="urn:microsoft.com/office/officeart/2018/2/layout/IconVerticalSolidList"/>
    <dgm:cxn modelId="{06FC25CC-21BF-4B04-8C71-1F7BDCF25772}" srcId="{60CC2083-3CCD-4FD6-AE50-395E0D9CD974}" destId="{2440EC6E-D8B1-481F-B5A4-83A0600B6005}" srcOrd="0" destOrd="0" parTransId="{32B5CAC7-6582-4768-B752-0EC7181F8273}" sibTransId="{A4EA6120-0161-40B5-B62A-F31383A8DDCE}"/>
    <dgm:cxn modelId="{C8637BDC-0B3B-4DC5-8F3B-CD2BD0A238FE}" srcId="{60CC2083-3CCD-4FD6-AE50-395E0D9CD974}" destId="{4684B7A1-F18D-4C40-B60B-4ED51473ABC9}" srcOrd="1" destOrd="0" parTransId="{8752C7A5-E412-4AF8-9938-14377F33F7C4}" sibTransId="{0EE4CD85-48E6-405D-984B-247A3C1A8612}"/>
    <dgm:cxn modelId="{5B2C09EF-F257-4784-A9A5-F9F4C1D7B696}" type="presOf" srcId="{2440EC6E-D8B1-481F-B5A4-83A0600B6005}" destId="{307BD136-F487-4132-9753-2A407F03CC63}" srcOrd="0" destOrd="0" presId="urn:microsoft.com/office/officeart/2018/2/layout/IconVerticalSolidList"/>
    <dgm:cxn modelId="{09FB5C72-AB4A-40C6-9D03-1468B316D370}" type="presParOf" srcId="{405ADF05-DEEB-4640-8596-CD0A6A55350B}" destId="{B2CE2E2D-7DCC-4F00-90B7-FF8171B8E871}" srcOrd="0" destOrd="0" presId="urn:microsoft.com/office/officeart/2018/2/layout/IconVerticalSolidList"/>
    <dgm:cxn modelId="{14C5835A-954C-4C94-80BC-A0CE64FF8221}" type="presParOf" srcId="{B2CE2E2D-7DCC-4F00-90B7-FF8171B8E871}" destId="{E22362FF-2236-426C-B936-7600F78329B4}" srcOrd="0" destOrd="0" presId="urn:microsoft.com/office/officeart/2018/2/layout/IconVerticalSolidList"/>
    <dgm:cxn modelId="{B7AB61BB-8906-4C69-8300-5D5862576047}" type="presParOf" srcId="{B2CE2E2D-7DCC-4F00-90B7-FF8171B8E871}" destId="{D405B97E-A36A-4229-96DA-1047CDC0F13D}" srcOrd="1" destOrd="0" presId="urn:microsoft.com/office/officeart/2018/2/layout/IconVerticalSolidList"/>
    <dgm:cxn modelId="{9EB92124-5AA5-49AF-B189-0C6324180C15}" type="presParOf" srcId="{B2CE2E2D-7DCC-4F00-90B7-FF8171B8E871}" destId="{D8E6DBE5-A486-4E79-8D8F-B78880D7CC7B}" srcOrd="2" destOrd="0" presId="urn:microsoft.com/office/officeart/2018/2/layout/IconVerticalSolidList"/>
    <dgm:cxn modelId="{DFDCA287-99F2-4B20-BE2E-EFA7F888C489}" type="presParOf" srcId="{B2CE2E2D-7DCC-4F00-90B7-FF8171B8E871}" destId="{307BD136-F487-4132-9753-2A407F03CC63}" srcOrd="3" destOrd="0" presId="urn:microsoft.com/office/officeart/2018/2/layout/IconVerticalSolidList"/>
    <dgm:cxn modelId="{A3627CC5-3578-4026-BE25-C5BFA321980B}" type="presParOf" srcId="{405ADF05-DEEB-4640-8596-CD0A6A55350B}" destId="{1AC66978-FBC6-4B46-9F35-6C04E36212B8}" srcOrd="1" destOrd="0" presId="urn:microsoft.com/office/officeart/2018/2/layout/IconVerticalSolidList"/>
    <dgm:cxn modelId="{B2591627-DE9E-4612-9F40-07FFE849C133}" type="presParOf" srcId="{405ADF05-DEEB-4640-8596-CD0A6A55350B}" destId="{B494EAA2-C59F-47F0-8ADF-DDA5F425A520}" srcOrd="2" destOrd="0" presId="urn:microsoft.com/office/officeart/2018/2/layout/IconVerticalSolidList"/>
    <dgm:cxn modelId="{2F990943-2986-4C2D-B759-DB1E10405E05}" type="presParOf" srcId="{B494EAA2-C59F-47F0-8ADF-DDA5F425A520}" destId="{3C670D2D-12B7-47C9-ACBE-5EBCA45A2640}" srcOrd="0" destOrd="0" presId="urn:microsoft.com/office/officeart/2018/2/layout/IconVerticalSolidList"/>
    <dgm:cxn modelId="{04EA0B44-E82C-4290-BD64-5991986010D9}" type="presParOf" srcId="{B494EAA2-C59F-47F0-8ADF-DDA5F425A520}" destId="{2BE80A71-7A56-4CC3-ABC0-025A3FD27833}" srcOrd="1" destOrd="0" presId="urn:microsoft.com/office/officeart/2018/2/layout/IconVerticalSolidList"/>
    <dgm:cxn modelId="{02C845D0-54FB-4DAA-95D0-950BF9C178E1}" type="presParOf" srcId="{B494EAA2-C59F-47F0-8ADF-DDA5F425A520}" destId="{2DAFBCCD-CA95-4806-8E3D-E468866522F3}" srcOrd="2" destOrd="0" presId="urn:microsoft.com/office/officeart/2018/2/layout/IconVerticalSolidList"/>
    <dgm:cxn modelId="{5B57A70C-06AE-4800-AAF9-692AF09817A3}" type="presParOf" srcId="{B494EAA2-C59F-47F0-8ADF-DDA5F425A520}" destId="{2D4E8965-BB61-492D-97CB-16922AD6207C}" srcOrd="3" destOrd="0" presId="urn:microsoft.com/office/officeart/2018/2/layout/IconVerticalSolidList"/>
    <dgm:cxn modelId="{89D23F3A-F963-494B-8C7E-F0BD3C1D9A60}" type="presParOf" srcId="{405ADF05-DEEB-4640-8596-CD0A6A55350B}" destId="{31064401-9F73-4EB6-B4EF-FA37C9CF8964}" srcOrd="3" destOrd="0" presId="urn:microsoft.com/office/officeart/2018/2/layout/IconVerticalSolidList"/>
    <dgm:cxn modelId="{913C1B14-DC27-4FBD-9080-CBC0F573BBBA}" type="presParOf" srcId="{405ADF05-DEEB-4640-8596-CD0A6A55350B}" destId="{40A8F1C5-2BDD-41FB-AF02-994C981D4B65}" srcOrd="4" destOrd="0" presId="urn:microsoft.com/office/officeart/2018/2/layout/IconVerticalSolidList"/>
    <dgm:cxn modelId="{946063D3-5AE5-41F2-979F-DD8328939ABE}" type="presParOf" srcId="{40A8F1C5-2BDD-41FB-AF02-994C981D4B65}" destId="{003D7B62-CB83-4F0C-8622-73DE4D73A489}" srcOrd="0" destOrd="0" presId="urn:microsoft.com/office/officeart/2018/2/layout/IconVerticalSolidList"/>
    <dgm:cxn modelId="{71398339-FDF0-4FCD-977F-DBAC90F560C5}" type="presParOf" srcId="{40A8F1C5-2BDD-41FB-AF02-994C981D4B65}" destId="{1F0E1256-AAC7-4604-B716-6A82C3181CDC}" srcOrd="1" destOrd="0" presId="urn:microsoft.com/office/officeart/2018/2/layout/IconVerticalSolidList"/>
    <dgm:cxn modelId="{BE229F76-0350-4EDD-A8C8-705BF78C3310}" type="presParOf" srcId="{40A8F1C5-2BDD-41FB-AF02-994C981D4B65}" destId="{EEBB5490-718C-4844-9725-017B3827D269}" srcOrd="2" destOrd="0" presId="urn:microsoft.com/office/officeart/2018/2/layout/IconVerticalSolidList"/>
    <dgm:cxn modelId="{C6890461-0769-4C3C-A335-C95DADEC9771}" type="presParOf" srcId="{40A8F1C5-2BDD-41FB-AF02-994C981D4B65}" destId="{01FDAF5C-C685-48AD-BB7D-D0E2B9A29DDA}" srcOrd="3" destOrd="0" presId="urn:microsoft.com/office/officeart/2018/2/layout/IconVerticalSolidList"/>
    <dgm:cxn modelId="{D469DC70-FC62-43DF-8A6B-5590160F608C}" type="presParOf" srcId="{405ADF05-DEEB-4640-8596-CD0A6A55350B}" destId="{B76450D1-3CD7-434C-BD15-A2AAF8E5AB49}" srcOrd="5" destOrd="0" presId="urn:microsoft.com/office/officeart/2018/2/layout/IconVerticalSolidList"/>
    <dgm:cxn modelId="{44B49AB1-60AB-45A0-B3F3-54DBF2CAB51D}" type="presParOf" srcId="{405ADF05-DEEB-4640-8596-CD0A6A55350B}" destId="{D7271C8E-1832-4F10-B3C4-F34FB9E3F641}" srcOrd="6" destOrd="0" presId="urn:microsoft.com/office/officeart/2018/2/layout/IconVerticalSolidList"/>
    <dgm:cxn modelId="{4D6A17A8-29C1-4CDA-BB28-6A6A6C231DB2}" type="presParOf" srcId="{D7271C8E-1832-4F10-B3C4-F34FB9E3F641}" destId="{023F503C-3A49-477B-AA6D-2CC1E5E85CAE}" srcOrd="0" destOrd="0" presId="urn:microsoft.com/office/officeart/2018/2/layout/IconVerticalSolidList"/>
    <dgm:cxn modelId="{40B666E3-0FC7-4119-AFC0-FA530D452682}" type="presParOf" srcId="{D7271C8E-1832-4F10-B3C4-F34FB9E3F641}" destId="{87402DD8-BBDA-4F35-A6C3-23A6019D810E}" srcOrd="1" destOrd="0" presId="urn:microsoft.com/office/officeart/2018/2/layout/IconVerticalSolidList"/>
    <dgm:cxn modelId="{1BEB7137-45AE-43FB-A20B-D068846FDAE8}" type="presParOf" srcId="{D7271C8E-1832-4F10-B3C4-F34FB9E3F641}" destId="{C7494434-8619-46E2-A78B-593934FF5596}" srcOrd="2" destOrd="0" presId="urn:microsoft.com/office/officeart/2018/2/layout/IconVerticalSolidList"/>
    <dgm:cxn modelId="{1329F07C-723B-4E82-B677-B518A9A92C24}" type="presParOf" srcId="{D7271C8E-1832-4F10-B3C4-F34FB9E3F641}" destId="{74DEA5E1-7E8A-4ADD-BBB6-DD8C15FBA9F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E5BD2B-6A8B-4E3F-8AC3-838E802BD92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D720C91-5EE2-4612-A14B-EEDF95DC4D6C}">
      <dgm:prSet/>
      <dgm:spPr/>
      <dgm:t>
        <a:bodyPr/>
        <a:lstStyle/>
        <a:p>
          <a:r>
            <a:rPr lang="en-US" dirty="0">
              <a:latin typeface="Montserrat" panose="00000500000000000000" pitchFamily="2" charset="0"/>
            </a:rPr>
            <a:t>Project Directors must manage grants to ensure that:</a:t>
          </a:r>
        </a:p>
      </dgm:t>
    </dgm:pt>
    <dgm:pt modelId="{EADD5EA0-9504-4F85-B12D-BFDB0EB812F9}" type="parTrans" cxnId="{FC384C90-C45B-4692-91C7-3DBE851368ED}">
      <dgm:prSet/>
      <dgm:spPr/>
      <dgm:t>
        <a:bodyPr/>
        <a:lstStyle/>
        <a:p>
          <a:endParaRPr lang="en-US">
            <a:latin typeface="Montserrat" panose="00000500000000000000" pitchFamily="2" charset="0"/>
          </a:endParaRPr>
        </a:p>
      </dgm:t>
    </dgm:pt>
    <dgm:pt modelId="{F3703DA9-F3CA-4DEE-93E2-EDCA824B7AD4}" type="sibTrans" cxnId="{FC384C90-C45B-4692-91C7-3DBE851368ED}">
      <dgm:prSet/>
      <dgm:spPr/>
      <dgm:t>
        <a:bodyPr/>
        <a:lstStyle/>
        <a:p>
          <a:endParaRPr lang="en-US">
            <a:latin typeface="Montserrat" panose="00000500000000000000" pitchFamily="2" charset="0"/>
          </a:endParaRPr>
        </a:p>
      </dgm:t>
    </dgm:pt>
    <dgm:pt modelId="{7CD9BF17-FDF2-4DD0-96BC-0440F2CA44BA}">
      <dgm:prSet/>
      <dgm:spPr>
        <a:solidFill>
          <a:srgbClr val="55C056"/>
        </a:solidFill>
      </dgm:spPr>
      <dgm:t>
        <a:bodyPr/>
        <a:lstStyle/>
        <a:p>
          <a:r>
            <a:rPr lang="en-US" dirty="0">
              <a:latin typeface="Montserrat" panose="00000500000000000000" pitchFamily="2" charset="0"/>
            </a:rPr>
            <a:t>All scholars can </a:t>
          </a:r>
          <a:r>
            <a:rPr lang="en-US" b="1" u="sng" dirty="0">
              <a:latin typeface="Montserrat" panose="00000500000000000000" pitchFamily="2" charset="0"/>
            </a:rPr>
            <a:t>complete</a:t>
          </a:r>
          <a:r>
            <a:rPr lang="en-US" dirty="0">
              <a:latin typeface="Montserrat" panose="00000500000000000000" pitchFamily="2" charset="0"/>
            </a:rPr>
            <a:t> the degree program </a:t>
          </a:r>
          <a:r>
            <a:rPr lang="en-US" b="1" u="sng" dirty="0">
              <a:latin typeface="Montserrat" panose="00000500000000000000" pitchFamily="2" charset="0"/>
            </a:rPr>
            <a:t>before the grant ends</a:t>
          </a:r>
          <a:r>
            <a:rPr lang="en-US" dirty="0">
              <a:latin typeface="Montserrat" panose="00000500000000000000" pitchFamily="2" charset="0"/>
            </a:rPr>
            <a:t>; </a:t>
          </a:r>
        </a:p>
      </dgm:t>
    </dgm:pt>
    <dgm:pt modelId="{C8ECAF84-303B-45A5-ADCF-3A7CF7D81683}" type="parTrans" cxnId="{235A129D-F9F3-4981-8D5A-74034BDC65F2}">
      <dgm:prSet/>
      <dgm:spPr/>
      <dgm:t>
        <a:bodyPr/>
        <a:lstStyle/>
        <a:p>
          <a:endParaRPr lang="en-US">
            <a:latin typeface="Montserrat" panose="00000500000000000000" pitchFamily="2" charset="0"/>
          </a:endParaRPr>
        </a:p>
      </dgm:t>
    </dgm:pt>
    <dgm:pt modelId="{5F861451-4765-4A8D-A4B8-C4B784699BBE}" type="sibTrans" cxnId="{235A129D-F9F3-4981-8D5A-74034BDC65F2}">
      <dgm:prSet/>
      <dgm:spPr/>
      <dgm:t>
        <a:bodyPr/>
        <a:lstStyle/>
        <a:p>
          <a:endParaRPr lang="en-US">
            <a:latin typeface="Montserrat" panose="00000500000000000000" pitchFamily="2" charset="0"/>
          </a:endParaRPr>
        </a:p>
      </dgm:t>
    </dgm:pt>
    <dgm:pt modelId="{C109A33C-CD1E-4F6C-A5AF-DB6AE58C475C}">
      <dgm:prSet/>
      <dgm:spPr>
        <a:solidFill>
          <a:srgbClr val="55C056"/>
        </a:solidFill>
      </dgm:spPr>
      <dgm:t>
        <a:bodyPr/>
        <a:lstStyle/>
        <a:p>
          <a:r>
            <a:rPr lang="en-US" dirty="0">
              <a:latin typeface="Montserrat" panose="00000500000000000000" pitchFamily="2" charset="0"/>
            </a:rPr>
            <a:t>Scholars are enrolled early (Year 1) with sufficient time, funding, and support to complete the program; and</a:t>
          </a:r>
        </a:p>
      </dgm:t>
    </dgm:pt>
    <dgm:pt modelId="{B99EED22-B317-4C4C-8D17-8AA5EB12375B}" type="parTrans" cxnId="{DF822AD4-04A7-481F-BB2C-E716A6BF6C90}">
      <dgm:prSet/>
      <dgm:spPr/>
      <dgm:t>
        <a:bodyPr/>
        <a:lstStyle/>
        <a:p>
          <a:endParaRPr lang="en-US">
            <a:latin typeface="Montserrat" panose="00000500000000000000" pitchFamily="2" charset="0"/>
          </a:endParaRPr>
        </a:p>
      </dgm:t>
    </dgm:pt>
    <dgm:pt modelId="{8FCCE38D-61C9-40F5-8D2E-F10E9EA8C0ED}" type="sibTrans" cxnId="{DF822AD4-04A7-481F-BB2C-E716A6BF6C90}">
      <dgm:prSet/>
      <dgm:spPr/>
      <dgm:t>
        <a:bodyPr/>
        <a:lstStyle/>
        <a:p>
          <a:endParaRPr lang="en-US">
            <a:latin typeface="Montserrat" panose="00000500000000000000" pitchFamily="2" charset="0"/>
          </a:endParaRPr>
        </a:p>
      </dgm:t>
    </dgm:pt>
    <dgm:pt modelId="{07BB48BD-25C1-4A9F-B207-5C568D7C6A22}">
      <dgm:prSet/>
      <dgm:spPr>
        <a:solidFill>
          <a:srgbClr val="55C056"/>
        </a:solidFill>
      </dgm:spPr>
      <dgm:t>
        <a:bodyPr/>
        <a:lstStyle/>
        <a:p>
          <a:r>
            <a:rPr lang="en-US" dirty="0">
              <a:latin typeface="Montserrat" panose="00000500000000000000" pitchFamily="2" charset="0"/>
            </a:rPr>
            <a:t>The </a:t>
          </a:r>
          <a:r>
            <a:rPr lang="en-US" b="1" dirty="0">
              <a:latin typeface="Montserrat" panose="00000500000000000000" pitchFamily="2" charset="0"/>
            </a:rPr>
            <a:t>number of scholars </a:t>
          </a:r>
          <a:r>
            <a:rPr lang="en-US" dirty="0">
              <a:latin typeface="Montserrat" panose="00000500000000000000" pitchFamily="2" charset="0"/>
            </a:rPr>
            <a:t>proposed, enrolled, and completed </a:t>
          </a:r>
          <a:r>
            <a:rPr lang="en-US" b="1" dirty="0">
              <a:latin typeface="Montserrat" panose="00000500000000000000" pitchFamily="2" charset="0"/>
            </a:rPr>
            <a:t>meets outlined expectations</a:t>
          </a:r>
          <a:r>
            <a:rPr lang="en-US" dirty="0">
              <a:latin typeface="Montserrat" panose="00000500000000000000" pitchFamily="2" charset="0"/>
            </a:rPr>
            <a:t>. </a:t>
          </a:r>
        </a:p>
      </dgm:t>
    </dgm:pt>
    <dgm:pt modelId="{9F76114A-5604-44CB-A9DB-33D51B6430D3}" type="parTrans" cxnId="{2296380B-C1D7-44F5-857A-3C7C36DF0E3A}">
      <dgm:prSet/>
      <dgm:spPr/>
      <dgm:t>
        <a:bodyPr/>
        <a:lstStyle/>
        <a:p>
          <a:endParaRPr lang="en-US">
            <a:latin typeface="Montserrat" panose="00000500000000000000" pitchFamily="2" charset="0"/>
          </a:endParaRPr>
        </a:p>
      </dgm:t>
    </dgm:pt>
    <dgm:pt modelId="{9E23E081-C72F-4C77-A865-AD3EE5E5486B}" type="sibTrans" cxnId="{2296380B-C1D7-44F5-857A-3C7C36DF0E3A}">
      <dgm:prSet/>
      <dgm:spPr/>
      <dgm:t>
        <a:bodyPr/>
        <a:lstStyle/>
        <a:p>
          <a:endParaRPr lang="en-US">
            <a:latin typeface="Montserrat" panose="00000500000000000000" pitchFamily="2" charset="0"/>
          </a:endParaRPr>
        </a:p>
      </dgm:t>
    </dgm:pt>
    <dgm:pt modelId="{7F93483F-C0B3-4806-866A-8746E71E8CBC}">
      <dgm:prSet/>
      <dgm:spPr>
        <a:solidFill>
          <a:srgbClr val="294A7C"/>
        </a:solidFill>
      </dgm:spPr>
      <dgm:t>
        <a:bodyPr/>
        <a:lstStyle/>
        <a:p>
          <a:r>
            <a:rPr lang="en-US" dirty="0">
              <a:latin typeface="Montserrat" panose="00000500000000000000" pitchFamily="2" charset="0"/>
            </a:rPr>
            <a:t>Contact your OSEP Project Officer to discuss changes in the number of or completion status of scholars.</a:t>
          </a:r>
        </a:p>
      </dgm:t>
    </dgm:pt>
    <dgm:pt modelId="{C1ACF8EE-1D64-4F16-81EB-2D9D510D19F9}" type="parTrans" cxnId="{4F483ADC-E366-41B1-AD5E-8EF68F0CCA1C}">
      <dgm:prSet/>
      <dgm:spPr/>
      <dgm:t>
        <a:bodyPr/>
        <a:lstStyle/>
        <a:p>
          <a:endParaRPr lang="en-US">
            <a:latin typeface="Montserrat" panose="00000500000000000000" pitchFamily="2" charset="0"/>
          </a:endParaRPr>
        </a:p>
      </dgm:t>
    </dgm:pt>
    <dgm:pt modelId="{9CB63B63-2130-4890-B1B2-07A3DEE9A822}" type="sibTrans" cxnId="{4F483ADC-E366-41B1-AD5E-8EF68F0CCA1C}">
      <dgm:prSet/>
      <dgm:spPr/>
      <dgm:t>
        <a:bodyPr/>
        <a:lstStyle/>
        <a:p>
          <a:endParaRPr lang="en-US">
            <a:latin typeface="Montserrat" panose="00000500000000000000" pitchFamily="2" charset="0"/>
          </a:endParaRPr>
        </a:p>
      </dgm:t>
    </dgm:pt>
    <dgm:pt modelId="{6870D546-F876-40A5-A648-6F0104B3336B}" type="pres">
      <dgm:prSet presAssocID="{5FE5BD2B-6A8B-4E3F-8AC3-838E802BD92B}" presName="diagram" presStyleCnt="0">
        <dgm:presLayoutVars>
          <dgm:chPref val="1"/>
          <dgm:dir/>
          <dgm:animOne val="branch"/>
          <dgm:animLvl val="lvl"/>
          <dgm:resizeHandles val="exact"/>
        </dgm:presLayoutVars>
      </dgm:prSet>
      <dgm:spPr/>
    </dgm:pt>
    <dgm:pt modelId="{5284054A-73EB-4611-A4AD-81A8D2DE6FE5}" type="pres">
      <dgm:prSet presAssocID="{3D720C91-5EE2-4612-A14B-EEDF95DC4D6C}" presName="root1" presStyleCnt="0"/>
      <dgm:spPr/>
    </dgm:pt>
    <dgm:pt modelId="{5219E4C0-5873-4714-8C35-76CF751A8558}" type="pres">
      <dgm:prSet presAssocID="{3D720C91-5EE2-4612-A14B-EEDF95DC4D6C}" presName="LevelOneTextNode" presStyleLbl="node0" presStyleIdx="0" presStyleCnt="2" custLinFactNeighborX="-24066" custLinFactNeighborY="-67825">
        <dgm:presLayoutVars>
          <dgm:chPref val="3"/>
        </dgm:presLayoutVars>
      </dgm:prSet>
      <dgm:spPr/>
    </dgm:pt>
    <dgm:pt modelId="{A6D1A075-668D-49FD-8C8C-41D6A86F1F3F}" type="pres">
      <dgm:prSet presAssocID="{3D720C91-5EE2-4612-A14B-EEDF95DC4D6C}" presName="level2hierChild" presStyleCnt="0"/>
      <dgm:spPr/>
    </dgm:pt>
    <dgm:pt modelId="{F21E3461-C4D9-40BD-B8A2-A7740B7385EC}" type="pres">
      <dgm:prSet presAssocID="{C8ECAF84-303B-45A5-ADCF-3A7CF7D81683}" presName="conn2-1" presStyleLbl="parChTrans1D2" presStyleIdx="0" presStyleCnt="3"/>
      <dgm:spPr/>
    </dgm:pt>
    <dgm:pt modelId="{0CB812CE-63C6-4418-9EE5-9B64BAA75B24}" type="pres">
      <dgm:prSet presAssocID="{C8ECAF84-303B-45A5-ADCF-3A7CF7D81683}" presName="connTx" presStyleLbl="parChTrans1D2" presStyleIdx="0" presStyleCnt="3"/>
      <dgm:spPr/>
    </dgm:pt>
    <dgm:pt modelId="{168B07D0-376A-434E-B24E-EB5CAA59B310}" type="pres">
      <dgm:prSet presAssocID="{7CD9BF17-FDF2-4DD0-96BC-0440F2CA44BA}" presName="root2" presStyleCnt="0"/>
      <dgm:spPr/>
    </dgm:pt>
    <dgm:pt modelId="{FD9C7171-2C85-470D-BC71-56B788C3EDE3}" type="pres">
      <dgm:prSet presAssocID="{7CD9BF17-FDF2-4DD0-96BC-0440F2CA44BA}" presName="LevelTwoTextNode" presStyleLbl="node2" presStyleIdx="0" presStyleCnt="3">
        <dgm:presLayoutVars>
          <dgm:chPref val="3"/>
        </dgm:presLayoutVars>
      </dgm:prSet>
      <dgm:spPr/>
    </dgm:pt>
    <dgm:pt modelId="{A9E47AB2-5669-4C11-A3B6-08865D81C064}" type="pres">
      <dgm:prSet presAssocID="{7CD9BF17-FDF2-4DD0-96BC-0440F2CA44BA}" presName="level3hierChild" presStyleCnt="0"/>
      <dgm:spPr/>
    </dgm:pt>
    <dgm:pt modelId="{E34D7F68-D33C-4A51-AB77-B50D5DAF68C6}" type="pres">
      <dgm:prSet presAssocID="{B99EED22-B317-4C4C-8D17-8AA5EB12375B}" presName="conn2-1" presStyleLbl="parChTrans1D2" presStyleIdx="1" presStyleCnt="3"/>
      <dgm:spPr/>
    </dgm:pt>
    <dgm:pt modelId="{85F4B8D9-221E-45A5-9328-4715E5A80498}" type="pres">
      <dgm:prSet presAssocID="{B99EED22-B317-4C4C-8D17-8AA5EB12375B}" presName="connTx" presStyleLbl="parChTrans1D2" presStyleIdx="1" presStyleCnt="3"/>
      <dgm:spPr/>
    </dgm:pt>
    <dgm:pt modelId="{DAD49101-CCB9-4222-891A-C97BECAE209C}" type="pres">
      <dgm:prSet presAssocID="{C109A33C-CD1E-4F6C-A5AF-DB6AE58C475C}" presName="root2" presStyleCnt="0"/>
      <dgm:spPr/>
    </dgm:pt>
    <dgm:pt modelId="{536A187A-F465-4E28-8D62-3E7366F056DD}" type="pres">
      <dgm:prSet presAssocID="{C109A33C-CD1E-4F6C-A5AF-DB6AE58C475C}" presName="LevelTwoTextNode" presStyleLbl="node2" presStyleIdx="1" presStyleCnt="3">
        <dgm:presLayoutVars>
          <dgm:chPref val="3"/>
        </dgm:presLayoutVars>
      </dgm:prSet>
      <dgm:spPr/>
    </dgm:pt>
    <dgm:pt modelId="{5F882EE6-7B1C-41E6-8ED0-E61BBB8884B0}" type="pres">
      <dgm:prSet presAssocID="{C109A33C-CD1E-4F6C-A5AF-DB6AE58C475C}" presName="level3hierChild" presStyleCnt="0"/>
      <dgm:spPr/>
    </dgm:pt>
    <dgm:pt modelId="{4ECC85B0-E3B0-430A-B8C9-11A005A6B89A}" type="pres">
      <dgm:prSet presAssocID="{9F76114A-5604-44CB-A9DB-33D51B6430D3}" presName="conn2-1" presStyleLbl="parChTrans1D2" presStyleIdx="2" presStyleCnt="3"/>
      <dgm:spPr/>
    </dgm:pt>
    <dgm:pt modelId="{6AF41272-5265-4F81-B517-3D202119F0EE}" type="pres">
      <dgm:prSet presAssocID="{9F76114A-5604-44CB-A9DB-33D51B6430D3}" presName="connTx" presStyleLbl="parChTrans1D2" presStyleIdx="2" presStyleCnt="3"/>
      <dgm:spPr/>
    </dgm:pt>
    <dgm:pt modelId="{D594FCF3-583C-44E9-BDBE-12E46DBFFEE2}" type="pres">
      <dgm:prSet presAssocID="{07BB48BD-25C1-4A9F-B207-5C568D7C6A22}" presName="root2" presStyleCnt="0"/>
      <dgm:spPr/>
    </dgm:pt>
    <dgm:pt modelId="{A448C8C9-1D0F-4123-A139-5B2D4B46CE65}" type="pres">
      <dgm:prSet presAssocID="{07BB48BD-25C1-4A9F-B207-5C568D7C6A22}" presName="LevelTwoTextNode" presStyleLbl="node2" presStyleIdx="2" presStyleCnt="3">
        <dgm:presLayoutVars>
          <dgm:chPref val="3"/>
        </dgm:presLayoutVars>
      </dgm:prSet>
      <dgm:spPr/>
    </dgm:pt>
    <dgm:pt modelId="{F4F4C4C5-F552-4885-A21C-640100BD2CC4}" type="pres">
      <dgm:prSet presAssocID="{07BB48BD-25C1-4A9F-B207-5C568D7C6A22}" presName="level3hierChild" presStyleCnt="0"/>
      <dgm:spPr/>
    </dgm:pt>
    <dgm:pt modelId="{01F2D246-A598-4B1D-BF6C-28EB567E6575}" type="pres">
      <dgm:prSet presAssocID="{7F93483F-C0B3-4806-866A-8746E71E8CBC}" presName="root1" presStyleCnt="0"/>
      <dgm:spPr/>
    </dgm:pt>
    <dgm:pt modelId="{D2F77288-EF1D-4C41-92F6-C45EBA1CE5BB}" type="pres">
      <dgm:prSet presAssocID="{7F93483F-C0B3-4806-866A-8746E71E8CBC}" presName="LevelOneTextNode" presStyleLbl="node0" presStyleIdx="1" presStyleCnt="2" custLinFactNeighborX="-3485" custLinFactNeighborY="-18179">
        <dgm:presLayoutVars>
          <dgm:chPref val="3"/>
        </dgm:presLayoutVars>
      </dgm:prSet>
      <dgm:spPr/>
    </dgm:pt>
    <dgm:pt modelId="{2D5290C0-6F2B-4723-BF68-F4ACC9A2AAC4}" type="pres">
      <dgm:prSet presAssocID="{7F93483F-C0B3-4806-866A-8746E71E8CBC}" presName="level2hierChild" presStyleCnt="0"/>
      <dgm:spPr/>
    </dgm:pt>
  </dgm:ptLst>
  <dgm:cxnLst>
    <dgm:cxn modelId="{2296380B-C1D7-44F5-857A-3C7C36DF0E3A}" srcId="{3D720C91-5EE2-4612-A14B-EEDF95DC4D6C}" destId="{07BB48BD-25C1-4A9F-B207-5C568D7C6A22}" srcOrd="2" destOrd="0" parTransId="{9F76114A-5604-44CB-A9DB-33D51B6430D3}" sibTransId="{9E23E081-C72F-4C77-A865-AD3EE5E5486B}"/>
    <dgm:cxn modelId="{36CE8F0D-ACFF-4E06-B84A-77D96EC7E528}" type="presOf" srcId="{7F93483F-C0B3-4806-866A-8746E71E8CBC}" destId="{D2F77288-EF1D-4C41-92F6-C45EBA1CE5BB}" srcOrd="0" destOrd="0" presId="urn:microsoft.com/office/officeart/2005/8/layout/hierarchy2"/>
    <dgm:cxn modelId="{379CA614-97A5-4DB0-8AC8-C6BE3164F924}" type="presOf" srcId="{B99EED22-B317-4C4C-8D17-8AA5EB12375B}" destId="{E34D7F68-D33C-4A51-AB77-B50D5DAF68C6}" srcOrd="0" destOrd="0" presId="urn:microsoft.com/office/officeart/2005/8/layout/hierarchy2"/>
    <dgm:cxn modelId="{6A55A239-A2F8-4722-B7F4-B040AB6A1AB0}" type="presOf" srcId="{7CD9BF17-FDF2-4DD0-96BC-0440F2CA44BA}" destId="{FD9C7171-2C85-470D-BC71-56B788C3EDE3}" srcOrd="0" destOrd="0" presId="urn:microsoft.com/office/officeart/2005/8/layout/hierarchy2"/>
    <dgm:cxn modelId="{A9C05B77-7DBC-4625-A49E-7FE2C6582486}" type="presOf" srcId="{07BB48BD-25C1-4A9F-B207-5C568D7C6A22}" destId="{A448C8C9-1D0F-4123-A139-5B2D4B46CE65}" srcOrd="0" destOrd="0" presId="urn:microsoft.com/office/officeart/2005/8/layout/hierarchy2"/>
    <dgm:cxn modelId="{4605BB83-BB9F-45B2-AFC1-DC65C87E54E2}" type="presOf" srcId="{B99EED22-B317-4C4C-8D17-8AA5EB12375B}" destId="{85F4B8D9-221E-45A5-9328-4715E5A80498}" srcOrd="1" destOrd="0" presId="urn:microsoft.com/office/officeart/2005/8/layout/hierarchy2"/>
    <dgm:cxn modelId="{FC384C90-C45B-4692-91C7-3DBE851368ED}" srcId="{5FE5BD2B-6A8B-4E3F-8AC3-838E802BD92B}" destId="{3D720C91-5EE2-4612-A14B-EEDF95DC4D6C}" srcOrd="0" destOrd="0" parTransId="{EADD5EA0-9504-4F85-B12D-BFDB0EB812F9}" sibTransId="{F3703DA9-F3CA-4DEE-93E2-EDCA824B7AD4}"/>
    <dgm:cxn modelId="{C9439890-9FFF-4F8F-AE61-B5932DE45F52}" type="presOf" srcId="{9F76114A-5604-44CB-A9DB-33D51B6430D3}" destId="{4ECC85B0-E3B0-430A-B8C9-11A005A6B89A}" srcOrd="0" destOrd="0" presId="urn:microsoft.com/office/officeart/2005/8/layout/hierarchy2"/>
    <dgm:cxn modelId="{235A129D-F9F3-4981-8D5A-74034BDC65F2}" srcId="{3D720C91-5EE2-4612-A14B-EEDF95DC4D6C}" destId="{7CD9BF17-FDF2-4DD0-96BC-0440F2CA44BA}" srcOrd="0" destOrd="0" parTransId="{C8ECAF84-303B-45A5-ADCF-3A7CF7D81683}" sibTransId="{5F861451-4765-4A8D-A4B8-C4B784699BBE}"/>
    <dgm:cxn modelId="{275B60A7-4D09-4D5C-AB12-B47D8DFF8C76}" type="presOf" srcId="{3D720C91-5EE2-4612-A14B-EEDF95DC4D6C}" destId="{5219E4C0-5873-4714-8C35-76CF751A8558}" srcOrd="0" destOrd="0" presId="urn:microsoft.com/office/officeart/2005/8/layout/hierarchy2"/>
    <dgm:cxn modelId="{E156B6B0-6633-4AAB-8859-8A8F0927257C}" type="presOf" srcId="{C8ECAF84-303B-45A5-ADCF-3A7CF7D81683}" destId="{0CB812CE-63C6-4418-9EE5-9B64BAA75B24}" srcOrd="1" destOrd="0" presId="urn:microsoft.com/office/officeart/2005/8/layout/hierarchy2"/>
    <dgm:cxn modelId="{6871FECB-AEBD-48EF-9B10-F8FFB5DDCEAB}" type="presOf" srcId="{5FE5BD2B-6A8B-4E3F-8AC3-838E802BD92B}" destId="{6870D546-F876-40A5-A648-6F0104B3336B}" srcOrd="0" destOrd="0" presId="urn:microsoft.com/office/officeart/2005/8/layout/hierarchy2"/>
    <dgm:cxn modelId="{DF822AD4-04A7-481F-BB2C-E716A6BF6C90}" srcId="{3D720C91-5EE2-4612-A14B-EEDF95DC4D6C}" destId="{C109A33C-CD1E-4F6C-A5AF-DB6AE58C475C}" srcOrd="1" destOrd="0" parTransId="{B99EED22-B317-4C4C-8D17-8AA5EB12375B}" sibTransId="{8FCCE38D-61C9-40F5-8D2E-F10E9EA8C0ED}"/>
    <dgm:cxn modelId="{414593D5-B899-463D-AB56-AA09C64D5DEA}" type="presOf" srcId="{C109A33C-CD1E-4F6C-A5AF-DB6AE58C475C}" destId="{536A187A-F465-4E28-8D62-3E7366F056DD}" srcOrd="0" destOrd="0" presId="urn:microsoft.com/office/officeart/2005/8/layout/hierarchy2"/>
    <dgm:cxn modelId="{3F70F1D8-D479-4113-9031-D70D73637748}" type="presOf" srcId="{9F76114A-5604-44CB-A9DB-33D51B6430D3}" destId="{6AF41272-5265-4F81-B517-3D202119F0EE}" srcOrd="1" destOrd="0" presId="urn:microsoft.com/office/officeart/2005/8/layout/hierarchy2"/>
    <dgm:cxn modelId="{66B905DC-7011-4592-A374-515B21A0BC50}" type="presOf" srcId="{C8ECAF84-303B-45A5-ADCF-3A7CF7D81683}" destId="{F21E3461-C4D9-40BD-B8A2-A7740B7385EC}" srcOrd="0" destOrd="0" presId="urn:microsoft.com/office/officeart/2005/8/layout/hierarchy2"/>
    <dgm:cxn modelId="{4F483ADC-E366-41B1-AD5E-8EF68F0CCA1C}" srcId="{5FE5BD2B-6A8B-4E3F-8AC3-838E802BD92B}" destId="{7F93483F-C0B3-4806-866A-8746E71E8CBC}" srcOrd="1" destOrd="0" parTransId="{C1ACF8EE-1D64-4F16-81EB-2D9D510D19F9}" sibTransId="{9CB63B63-2130-4890-B1B2-07A3DEE9A822}"/>
    <dgm:cxn modelId="{27BC60E7-0C5B-4908-8483-A657441C2F6B}" type="presParOf" srcId="{6870D546-F876-40A5-A648-6F0104B3336B}" destId="{5284054A-73EB-4611-A4AD-81A8D2DE6FE5}" srcOrd="0" destOrd="0" presId="urn:microsoft.com/office/officeart/2005/8/layout/hierarchy2"/>
    <dgm:cxn modelId="{6DF47A49-6338-4C24-A2BD-776A4C2344AD}" type="presParOf" srcId="{5284054A-73EB-4611-A4AD-81A8D2DE6FE5}" destId="{5219E4C0-5873-4714-8C35-76CF751A8558}" srcOrd="0" destOrd="0" presId="urn:microsoft.com/office/officeart/2005/8/layout/hierarchy2"/>
    <dgm:cxn modelId="{99113EBB-A4F1-47E4-8A70-5662679F005B}" type="presParOf" srcId="{5284054A-73EB-4611-A4AD-81A8D2DE6FE5}" destId="{A6D1A075-668D-49FD-8C8C-41D6A86F1F3F}" srcOrd="1" destOrd="0" presId="urn:microsoft.com/office/officeart/2005/8/layout/hierarchy2"/>
    <dgm:cxn modelId="{AB5446F8-9C47-4D6E-9035-9B28DA1481A1}" type="presParOf" srcId="{A6D1A075-668D-49FD-8C8C-41D6A86F1F3F}" destId="{F21E3461-C4D9-40BD-B8A2-A7740B7385EC}" srcOrd="0" destOrd="0" presId="urn:microsoft.com/office/officeart/2005/8/layout/hierarchy2"/>
    <dgm:cxn modelId="{BCBB4941-C272-4F93-8650-24578A6345D8}" type="presParOf" srcId="{F21E3461-C4D9-40BD-B8A2-A7740B7385EC}" destId="{0CB812CE-63C6-4418-9EE5-9B64BAA75B24}" srcOrd="0" destOrd="0" presId="urn:microsoft.com/office/officeart/2005/8/layout/hierarchy2"/>
    <dgm:cxn modelId="{0E4CF088-94BD-4E1F-B2E4-4C11527AF44F}" type="presParOf" srcId="{A6D1A075-668D-49FD-8C8C-41D6A86F1F3F}" destId="{168B07D0-376A-434E-B24E-EB5CAA59B310}" srcOrd="1" destOrd="0" presId="urn:microsoft.com/office/officeart/2005/8/layout/hierarchy2"/>
    <dgm:cxn modelId="{CDC14DE4-822E-4EC8-9A2F-A3FFCBD6EE56}" type="presParOf" srcId="{168B07D0-376A-434E-B24E-EB5CAA59B310}" destId="{FD9C7171-2C85-470D-BC71-56B788C3EDE3}" srcOrd="0" destOrd="0" presId="urn:microsoft.com/office/officeart/2005/8/layout/hierarchy2"/>
    <dgm:cxn modelId="{775763E5-E8F5-431C-8B71-AC73C39A17AC}" type="presParOf" srcId="{168B07D0-376A-434E-B24E-EB5CAA59B310}" destId="{A9E47AB2-5669-4C11-A3B6-08865D81C064}" srcOrd="1" destOrd="0" presId="urn:microsoft.com/office/officeart/2005/8/layout/hierarchy2"/>
    <dgm:cxn modelId="{A13406B3-299F-42BF-AB42-40449343E40B}" type="presParOf" srcId="{A6D1A075-668D-49FD-8C8C-41D6A86F1F3F}" destId="{E34D7F68-D33C-4A51-AB77-B50D5DAF68C6}" srcOrd="2" destOrd="0" presId="urn:microsoft.com/office/officeart/2005/8/layout/hierarchy2"/>
    <dgm:cxn modelId="{50FBF87D-E78E-444E-8CEF-EC80C8A5337A}" type="presParOf" srcId="{E34D7F68-D33C-4A51-AB77-B50D5DAF68C6}" destId="{85F4B8D9-221E-45A5-9328-4715E5A80498}" srcOrd="0" destOrd="0" presId="urn:microsoft.com/office/officeart/2005/8/layout/hierarchy2"/>
    <dgm:cxn modelId="{6505E987-21FF-4C1C-8AA3-72D0652B0D50}" type="presParOf" srcId="{A6D1A075-668D-49FD-8C8C-41D6A86F1F3F}" destId="{DAD49101-CCB9-4222-891A-C97BECAE209C}" srcOrd="3" destOrd="0" presId="urn:microsoft.com/office/officeart/2005/8/layout/hierarchy2"/>
    <dgm:cxn modelId="{3809DBDE-6746-4AF6-90B3-8DC60016F04B}" type="presParOf" srcId="{DAD49101-CCB9-4222-891A-C97BECAE209C}" destId="{536A187A-F465-4E28-8D62-3E7366F056DD}" srcOrd="0" destOrd="0" presId="urn:microsoft.com/office/officeart/2005/8/layout/hierarchy2"/>
    <dgm:cxn modelId="{3E8D545E-3D1A-4B71-8B86-D5923219158C}" type="presParOf" srcId="{DAD49101-CCB9-4222-891A-C97BECAE209C}" destId="{5F882EE6-7B1C-41E6-8ED0-E61BBB8884B0}" srcOrd="1" destOrd="0" presId="urn:microsoft.com/office/officeart/2005/8/layout/hierarchy2"/>
    <dgm:cxn modelId="{ADC92325-2CB3-47D5-804C-C6BC9C0EB9C3}" type="presParOf" srcId="{A6D1A075-668D-49FD-8C8C-41D6A86F1F3F}" destId="{4ECC85B0-E3B0-430A-B8C9-11A005A6B89A}" srcOrd="4" destOrd="0" presId="urn:microsoft.com/office/officeart/2005/8/layout/hierarchy2"/>
    <dgm:cxn modelId="{5024E1F2-D392-466F-AA69-FCDA849FF01F}" type="presParOf" srcId="{4ECC85B0-E3B0-430A-B8C9-11A005A6B89A}" destId="{6AF41272-5265-4F81-B517-3D202119F0EE}" srcOrd="0" destOrd="0" presId="urn:microsoft.com/office/officeart/2005/8/layout/hierarchy2"/>
    <dgm:cxn modelId="{5DF3C043-842A-4E6D-A66A-62F497064481}" type="presParOf" srcId="{A6D1A075-668D-49FD-8C8C-41D6A86F1F3F}" destId="{D594FCF3-583C-44E9-BDBE-12E46DBFFEE2}" srcOrd="5" destOrd="0" presId="urn:microsoft.com/office/officeart/2005/8/layout/hierarchy2"/>
    <dgm:cxn modelId="{22FC2236-99B7-49E0-9E08-8EE4E3C3ED56}" type="presParOf" srcId="{D594FCF3-583C-44E9-BDBE-12E46DBFFEE2}" destId="{A448C8C9-1D0F-4123-A139-5B2D4B46CE65}" srcOrd="0" destOrd="0" presId="urn:microsoft.com/office/officeart/2005/8/layout/hierarchy2"/>
    <dgm:cxn modelId="{174E6E86-E52D-41A2-B3B5-8B24C953C35D}" type="presParOf" srcId="{D594FCF3-583C-44E9-BDBE-12E46DBFFEE2}" destId="{F4F4C4C5-F552-4885-A21C-640100BD2CC4}" srcOrd="1" destOrd="0" presId="urn:microsoft.com/office/officeart/2005/8/layout/hierarchy2"/>
    <dgm:cxn modelId="{FABAF4A1-75D8-4B9B-B5AD-689E333B291F}" type="presParOf" srcId="{6870D546-F876-40A5-A648-6F0104B3336B}" destId="{01F2D246-A598-4B1D-BF6C-28EB567E6575}" srcOrd="1" destOrd="0" presId="urn:microsoft.com/office/officeart/2005/8/layout/hierarchy2"/>
    <dgm:cxn modelId="{E2500679-5157-474E-B841-B316020AB09A}" type="presParOf" srcId="{01F2D246-A598-4B1D-BF6C-28EB567E6575}" destId="{D2F77288-EF1D-4C41-92F6-C45EBA1CE5BB}" srcOrd="0" destOrd="0" presId="urn:microsoft.com/office/officeart/2005/8/layout/hierarchy2"/>
    <dgm:cxn modelId="{F5AB54A4-EC83-4C0D-ABBB-80896CE3A221}" type="presParOf" srcId="{01F2D246-A598-4B1D-BF6C-28EB567E6575}" destId="{2D5290C0-6F2B-4723-BF68-F4ACC9A2AAC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B35413-9B86-4415-9ED4-54F956E504FD}"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DAF580EE-4D83-4C36-84C9-BC57D5A8428B}">
      <dgm:prSet custT="1"/>
      <dgm:spPr/>
      <dgm:t>
        <a:bodyPr/>
        <a:lstStyle/>
        <a:p>
          <a:r>
            <a:rPr lang="en-US" sz="2800">
              <a:latin typeface="Montserrat" panose="00000500000000000000" pitchFamily="2" charset="0"/>
            </a:rPr>
            <a:t>Add</a:t>
          </a:r>
        </a:p>
      </dgm:t>
    </dgm:pt>
    <dgm:pt modelId="{9C678E4D-EB71-4637-8FC6-F4226D0FC532}" type="parTrans" cxnId="{2B306350-5A91-4908-8CEB-B8FDA06AC029}">
      <dgm:prSet/>
      <dgm:spPr/>
      <dgm:t>
        <a:bodyPr/>
        <a:lstStyle/>
        <a:p>
          <a:endParaRPr lang="en-US" sz="2800">
            <a:latin typeface="Montserrat" panose="00000500000000000000" pitchFamily="2" charset="0"/>
          </a:endParaRPr>
        </a:p>
      </dgm:t>
    </dgm:pt>
    <dgm:pt modelId="{BFE722F8-10AD-41D2-96AF-DEFAAC597B6A}" type="sibTrans" cxnId="{2B306350-5A91-4908-8CEB-B8FDA06AC029}">
      <dgm:prSet/>
      <dgm:spPr/>
      <dgm:t>
        <a:bodyPr/>
        <a:lstStyle/>
        <a:p>
          <a:endParaRPr lang="en-US" sz="2800">
            <a:latin typeface="Montserrat" panose="00000500000000000000" pitchFamily="2" charset="0"/>
          </a:endParaRPr>
        </a:p>
      </dgm:t>
    </dgm:pt>
    <dgm:pt modelId="{7514BDD6-F5F1-47E5-8198-DDAF2B7EDFB5}">
      <dgm:prSet custT="1"/>
      <dgm:spPr/>
      <dgm:t>
        <a:bodyPr/>
        <a:lstStyle/>
        <a:p>
          <a:r>
            <a:rPr lang="en-US" sz="2000">
              <a:latin typeface="Montserrat" panose="00000500000000000000" pitchFamily="2" charset="0"/>
            </a:rPr>
            <a:t>Add serviceobligation@ed.gov to your contact list;</a:t>
          </a:r>
        </a:p>
      </dgm:t>
    </dgm:pt>
    <dgm:pt modelId="{DCCF71D1-C225-44DB-889B-0FCBC0E798F8}" type="parTrans" cxnId="{2613A54F-1819-4D62-88B2-A720738B8815}">
      <dgm:prSet/>
      <dgm:spPr/>
      <dgm:t>
        <a:bodyPr/>
        <a:lstStyle/>
        <a:p>
          <a:endParaRPr lang="en-US" sz="2800">
            <a:latin typeface="Montserrat" panose="00000500000000000000" pitchFamily="2" charset="0"/>
          </a:endParaRPr>
        </a:p>
      </dgm:t>
    </dgm:pt>
    <dgm:pt modelId="{DF41B2A7-1515-48FA-A777-AED8C7079088}" type="sibTrans" cxnId="{2613A54F-1819-4D62-88B2-A720738B8815}">
      <dgm:prSet/>
      <dgm:spPr/>
      <dgm:t>
        <a:bodyPr/>
        <a:lstStyle/>
        <a:p>
          <a:endParaRPr lang="en-US" sz="2800">
            <a:latin typeface="Montserrat" panose="00000500000000000000" pitchFamily="2" charset="0"/>
          </a:endParaRPr>
        </a:p>
      </dgm:t>
    </dgm:pt>
    <dgm:pt modelId="{FFAED133-834A-4F7C-B96E-FF79FFDF921B}">
      <dgm:prSet custT="1"/>
      <dgm:spPr/>
      <dgm:t>
        <a:bodyPr/>
        <a:lstStyle/>
        <a:p>
          <a:r>
            <a:rPr lang="en-US" sz="2800">
              <a:latin typeface="Montserrat" panose="00000500000000000000" pitchFamily="2" charset="0"/>
            </a:rPr>
            <a:t>Check</a:t>
          </a:r>
        </a:p>
      </dgm:t>
    </dgm:pt>
    <dgm:pt modelId="{2402B701-564F-4482-B065-CB93E304E5CB}" type="parTrans" cxnId="{FD6DF366-C136-4E51-998D-DD2A5CEA8E8C}">
      <dgm:prSet/>
      <dgm:spPr/>
      <dgm:t>
        <a:bodyPr/>
        <a:lstStyle/>
        <a:p>
          <a:endParaRPr lang="en-US" sz="2800">
            <a:latin typeface="Montserrat" panose="00000500000000000000" pitchFamily="2" charset="0"/>
          </a:endParaRPr>
        </a:p>
      </dgm:t>
    </dgm:pt>
    <dgm:pt modelId="{098B2CDC-3769-4DD1-B365-F481429CDFFB}" type="sibTrans" cxnId="{FD6DF366-C136-4E51-998D-DD2A5CEA8E8C}">
      <dgm:prSet/>
      <dgm:spPr/>
      <dgm:t>
        <a:bodyPr/>
        <a:lstStyle/>
        <a:p>
          <a:endParaRPr lang="en-US" sz="2800">
            <a:latin typeface="Montserrat" panose="00000500000000000000" pitchFamily="2" charset="0"/>
          </a:endParaRPr>
        </a:p>
      </dgm:t>
    </dgm:pt>
    <dgm:pt modelId="{70F3E72D-D568-4C92-B7DE-710FDEB246DD}">
      <dgm:prSet custT="1"/>
      <dgm:spPr/>
      <dgm:t>
        <a:bodyPr/>
        <a:lstStyle/>
        <a:p>
          <a:r>
            <a:rPr lang="en-US" sz="2000">
              <a:latin typeface="Montserrat" panose="00000500000000000000" pitchFamily="2" charset="0"/>
            </a:rPr>
            <a:t>Check email settings to be sure emails from this account are not marked as spam; and</a:t>
          </a:r>
        </a:p>
      </dgm:t>
    </dgm:pt>
    <dgm:pt modelId="{08F0587D-C943-4C58-8D5A-9A4FD263620F}" type="parTrans" cxnId="{BF5E0AB8-3373-48AC-A408-984F393D45B5}">
      <dgm:prSet/>
      <dgm:spPr/>
      <dgm:t>
        <a:bodyPr/>
        <a:lstStyle/>
        <a:p>
          <a:endParaRPr lang="en-US" sz="2800">
            <a:latin typeface="Montserrat" panose="00000500000000000000" pitchFamily="2" charset="0"/>
          </a:endParaRPr>
        </a:p>
      </dgm:t>
    </dgm:pt>
    <dgm:pt modelId="{68B02D84-1BC8-4CCE-AE37-8DFFB3D21F96}" type="sibTrans" cxnId="{BF5E0AB8-3373-48AC-A408-984F393D45B5}">
      <dgm:prSet/>
      <dgm:spPr/>
      <dgm:t>
        <a:bodyPr/>
        <a:lstStyle/>
        <a:p>
          <a:endParaRPr lang="en-US" sz="2800">
            <a:latin typeface="Montserrat" panose="00000500000000000000" pitchFamily="2" charset="0"/>
          </a:endParaRPr>
        </a:p>
      </dgm:t>
    </dgm:pt>
    <dgm:pt modelId="{27006BD5-98CD-4F76-9D5A-7EC2D8D7167F}">
      <dgm:prSet custT="1"/>
      <dgm:spPr/>
      <dgm:t>
        <a:bodyPr/>
        <a:lstStyle/>
        <a:p>
          <a:r>
            <a:rPr lang="en-US" sz="2800">
              <a:latin typeface="Montserrat" panose="00000500000000000000" pitchFamily="2" charset="0"/>
            </a:rPr>
            <a:t>Enter</a:t>
          </a:r>
        </a:p>
      </dgm:t>
    </dgm:pt>
    <dgm:pt modelId="{761B55A2-1812-4D8C-9051-CC3037C15949}" type="parTrans" cxnId="{F04770B9-289F-472C-BEFF-400EE0F6B675}">
      <dgm:prSet/>
      <dgm:spPr/>
      <dgm:t>
        <a:bodyPr/>
        <a:lstStyle/>
        <a:p>
          <a:endParaRPr lang="en-US" sz="2800">
            <a:latin typeface="Montserrat" panose="00000500000000000000" pitchFamily="2" charset="0"/>
          </a:endParaRPr>
        </a:p>
      </dgm:t>
    </dgm:pt>
    <dgm:pt modelId="{020D77C0-82E1-4754-998E-76557FF8A6A9}" type="sibTrans" cxnId="{F04770B9-289F-472C-BEFF-400EE0F6B675}">
      <dgm:prSet/>
      <dgm:spPr/>
      <dgm:t>
        <a:bodyPr/>
        <a:lstStyle/>
        <a:p>
          <a:endParaRPr lang="en-US" sz="2800">
            <a:latin typeface="Montserrat" panose="00000500000000000000" pitchFamily="2" charset="0"/>
          </a:endParaRPr>
        </a:p>
      </dgm:t>
    </dgm:pt>
    <dgm:pt modelId="{634B6EC7-19E3-4F52-A959-8B51606C9BEA}">
      <dgm:prSet custT="1"/>
      <dgm:spPr/>
      <dgm:t>
        <a:bodyPr/>
        <a:lstStyle/>
        <a:p>
          <a:r>
            <a:rPr lang="en-US" sz="2000">
              <a:latin typeface="Montserrat" panose="00000500000000000000" pitchFamily="2" charset="0"/>
            </a:rPr>
            <a:t>Enter a non-IHE email address for each scholar.</a:t>
          </a:r>
        </a:p>
      </dgm:t>
    </dgm:pt>
    <dgm:pt modelId="{5A405BD0-06A3-4019-917C-192C9EC9364D}" type="parTrans" cxnId="{50BB38EF-3BD6-4135-BC11-C12694177235}">
      <dgm:prSet/>
      <dgm:spPr/>
      <dgm:t>
        <a:bodyPr/>
        <a:lstStyle/>
        <a:p>
          <a:endParaRPr lang="en-US" sz="2800">
            <a:latin typeface="Montserrat" panose="00000500000000000000" pitchFamily="2" charset="0"/>
          </a:endParaRPr>
        </a:p>
      </dgm:t>
    </dgm:pt>
    <dgm:pt modelId="{22C7AFFB-9665-43D7-B1C0-F40300589BC3}" type="sibTrans" cxnId="{50BB38EF-3BD6-4135-BC11-C12694177235}">
      <dgm:prSet/>
      <dgm:spPr/>
      <dgm:t>
        <a:bodyPr/>
        <a:lstStyle/>
        <a:p>
          <a:endParaRPr lang="en-US" sz="2800">
            <a:latin typeface="Montserrat" panose="00000500000000000000" pitchFamily="2" charset="0"/>
          </a:endParaRPr>
        </a:p>
      </dgm:t>
    </dgm:pt>
    <dgm:pt modelId="{A0E7F4A7-9442-4E1D-BF85-A49632BEBF3A}" type="pres">
      <dgm:prSet presAssocID="{DEB35413-9B86-4415-9ED4-54F956E504FD}" presName="Name0" presStyleCnt="0">
        <dgm:presLayoutVars>
          <dgm:dir/>
          <dgm:animLvl val="lvl"/>
          <dgm:resizeHandles val="exact"/>
        </dgm:presLayoutVars>
      </dgm:prSet>
      <dgm:spPr/>
    </dgm:pt>
    <dgm:pt modelId="{E6CDDFEA-85FB-43F5-88CE-9D772732136C}" type="pres">
      <dgm:prSet presAssocID="{DAF580EE-4D83-4C36-84C9-BC57D5A8428B}" presName="linNode" presStyleCnt="0"/>
      <dgm:spPr/>
    </dgm:pt>
    <dgm:pt modelId="{912A5388-36F7-4E08-9893-4B91B5600B30}" type="pres">
      <dgm:prSet presAssocID="{DAF580EE-4D83-4C36-84C9-BC57D5A8428B}" presName="parentText" presStyleLbl="solidFgAcc1" presStyleIdx="0" presStyleCnt="3">
        <dgm:presLayoutVars>
          <dgm:chMax val="1"/>
          <dgm:bulletEnabled/>
        </dgm:presLayoutVars>
      </dgm:prSet>
      <dgm:spPr/>
    </dgm:pt>
    <dgm:pt modelId="{16B780A7-2D10-4920-894D-79E83707BEC8}" type="pres">
      <dgm:prSet presAssocID="{DAF580EE-4D83-4C36-84C9-BC57D5A8428B}" presName="descendantText" presStyleLbl="alignNode1" presStyleIdx="0" presStyleCnt="3">
        <dgm:presLayoutVars>
          <dgm:bulletEnabled/>
        </dgm:presLayoutVars>
      </dgm:prSet>
      <dgm:spPr/>
    </dgm:pt>
    <dgm:pt modelId="{F6B06AE4-A6A9-4488-9E84-745B0847A4F8}" type="pres">
      <dgm:prSet presAssocID="{BFE722F8-10AD-41D2-96AF-DEFAAC597B6A}" presName="sp" presStyleCnt="0"/>
      <dgm:spPr/>
    </dgm:pt>
    <dgm:pt modelId="{2B138A4D-193A-4F5D-97DD-D856B4EAF4F3}" type="pres">
      <dgm:prSet presAssocID="{FFAED133-834A-4F7C-B96E-FF79FFDF921B}" presName="linNode" presStyleCnt="0"/>
      <dgm:spPr/>
    </dgm:pt>
    <dgm:pt modelId="{BA1B059F-7FAF-45DC-857C-E5F35595C04D}" type="pres">
      <dgm:prSet presAssocID="{FFAED133-834A-4F7C-B96E-FF79FFDF921B}" presName="parentText" presStyleLbl="solidFgAcc1" presStyleIdx="1" presStyleCnt="3">
        <dgm:presLayoutVars>
          <dgm:chMax val="1"/>
          <dgm:bulletEnabled/>
        </dgm:presLayoutVars>
      </dgm:prSet>
      <dgm:spPr/>
    </dgm:pt>
    <dgm:pt modelId="{FF6C2609-2E65-4571-B4E5-57C56C48AD2A}" type="pres">
      <dgm:prSet presAssocID="{FFAED133-834A-4F7C-B96E-FF79FFDF921B}" presName="descendantText" presStyleLbl="alignNode1" presStyleIdx="1" presStyleCnt="3">
        <dgm:presLayoutVars>
          <dgm:bulletEnabled/>
        </dgm:presLayoutVars>
      </dgm:prSet>
      <dgm:spPr/>
    </dgm:pt>
    <dgm:pt modelId="{BDB4A3DA-74D3-4E66-9EFF-0D9893D7525D}" type="pres">
      <dgm:prSet presAssocID="{098B2CDC-3769-4DD1-B365-F481429CDFFB}" presName="sp" presStyleCnt="0"/>
      <dgm:spPr/>
    </dgm:pt>
    <dgm:pt modelId="{973DF9D0-D7AD-4DF3-B385-C89C62789D63}" type="pres">
      <dgm:prSet presAssocID="{27006BD5-98CD-4F76-9D5A-7EC2D8D7167F}" presName="linNode" presStyleCnt="0"/>
      <dgm:spPr/>
    </dgm:pt>
    <dgm:pt modelId="{8F01310E-1BD6-4819-A879-4B1C1426C206}" type="pres">
      <dgm:prSet presAssocID="{27006BD5-98CD-4F76-9D5A-7EC2D8D7167F}" presName="parentText" presStyleLbl="solidFgAcc1" presStyleIdx="2" presStyleCnt="3">
        <dgm:presLayoutVars>
          <dgm:chMax val="1"/>
          <dgm:bulletEnabled/>
        </dgm:presLayoutVars>
      </dgm:prSet>
      <dgm:spPr/>
    </dgm:pt>
    <dgm:pt modelId="{982F1041-B8DD-4B01-993D-0BEA7D1658F0}" type="pres">
      <dgm:prSet presAssocID="{27006BD5-98CD-4F76-9D5A-7EC2D8D7167F}" presName="descendantText" presStyleLbl="alignNode1" presStyleIdx="2" presStyleCnt="3">
        <dgm:presLayoutVars>
          <dgm:bulletEnabled/>
        </dgm:presLayoutVars>
      </dgm:prSet>
      <dgm:spPr/>
    </dgm:pt>
  </dgm:ptLst>
  <dgm:cxnLst>
    <dgm:cxn modelId="{6CD88321-45B1-4B08-8FB9-E927C587901A}" type="presOf" srcId="{27006BD5-98CD-4F76-9D5A-7EC2D8D7167F}" destId="{8F01310E-1BD6-4819-A879-4B1C1426C206}" srcOrd="0" destOrd="0" presId="urn:microsoft.com/office/officeart/2016/7/layout/VerticalHollowActionList"/>
    <dgm:cxn modelId="{FD6DF366-C136-4E51-998D-DD2A5CEA8E8C}" srcId="{DEB35413-9B86-4415-9ED4-54F956E504FD}" destId="{FFAED133-834A-4F7C-B96E-FF79FFDF921B}" srcOrd="1" destOrd="0" parTransId="{2402B701-564F-4482-B065-CB93E304E5CB}" sibTransId="{098B2CDC-3769-4DD1-B365-F481429CDFFB}"/>
    <dgm:cxn modelId="{FA66924B-3563-4192-9027-D1AD093C6D19}" type="presOf" srcId="{634B6EC7-19E3-4F52-A959-8B51606C9BEA}" destId="{982F1041-B8DD-4B01-993D-0BEA7D1658F0}" srcOrd="0" destOrd="0" presId="urn:microsoft.com/office/officeart/2016/7/layout/VerticalHollowActionList"/>
    <dgm:cxn modelId="{2613A54F-1819-4D62-88B2-A720738B8815}" srcId="{DAF580EE-4D83-4C36-84C9-BC57D5A8428B}" destId="{7514BDD6-F5F1-47E5-8198-DDAF2B7EDFB5}" srcOrd="0" destOrd="0" parTransId="{DCCF71D1-C225-44DB-889B-0FCBC0E798F8}" sibTransId="{DF41B2A7-1515-48FA-A777-AED8C7079088}"/>
    <dgm:cxn modelId="{2B306350-5A91-4908-8CEB-B8FDA06AC029}" srcId="{DEB35413-9B86-4415-9ED4-54F956E504FD}" destId="{DAF580EE-4D83-4C36-84C9-BC57D5A8428B}" srcOrd="0" destOrd="0" parTransId="{9C678E4D-EB71-4637-8FC6-F4226D0FC532}" sibTransId="{BFE722F8-10AD-41D2-96AF-DEFAAC597B6A}"/>
    <dgm:cxn modelId="{60460F7D-E0D0-4A83-BEB7-8BC36DD5D979}" type="presOf" srcId="{7514BDD6-F5F1-47E5-8198-DDAF2B7EDFB5}" destId="{16B780A7-2D10-4920-894D-79E83707BEC8}" srcOrd="0" destOrd="0" presId="urn:microsoft.com/office/officeart/2016/7/layout/VerticalHollowActionList"/>
    <dgm:cxn modelId="{52D16481-4DF8-4295-B1CD-53577D05FE41}" type="presOf" srcId="{FFAED133-834A-4F7C-B96E-FF79FFDF921B}" destId="{BA1B059F-7FAF-45DC-857C-E5F35595C04D}" srcOrd="0" destOrd="0" presId="urn:microsoft.com/office/officeart/2016/7/layout/VerticalHollowActionList"/>
    <dgm:cxn modelId="{BF5E0AB8-3373-48AC-A408-984F393D45B5}" srcId="{FFAED133-834A-4F7C-B96E-FF79FFDF921B}" destId="{70F3E72D-D568-4C92-B7DE-710FDEB246DD}" srcOrd="0" destOrd="0" parTransId="{08F0587D-C943-4C58-8D5A-9A4FD263620F}" sibTransId="{68B02D84-1BC8-4CCE-AE37-8DFFB3D21F96}"/>
    <dgm:cxn modelId="{F04770B9-289F-472C-BEFF-400EE0F6B675}" srcId="{DEB35413-9B86-4415-9ED4-54F956E504FD}" destId="{27006BD5-98CD-4F76-9D5A-7EC2D8D7167F}" srcOrd="2" destOrd="0" parTransId="{761B55A2-1812-4D8C-9051-CC3037C15949}" sibTransId="{020D77C0-82E1-4754-998E-76557FF8A6A9}"/>
    <dgm:cxn modelId="{CA0498C9-9245-476A-9DF6-A1BE2EAFEAAD}" type="presOf" srcId="{70F3E72D-D568-4C92-B7DE-710FDEB246DD}" destId="{FF6C2609-2E65-4571-B4E5-57C56C48AD2A}" srcOrd="0" destOrd="0" presId="urn:microsoft.com/office/officeart/2016/7/layout/VerticalHollowActionList"/>
    <dgm:cxn modelId="{8DE3F2D4-6F6D-43C9-B56B-95C94FE24989}" type="presOf" srcId="{DEB35413-9B86-4415-9ED4-54F956E504FD}" destId="{A0E7F4A7-9442-4E1D-BF85-A49632BEBF3A}" srcOrd="0" destOrd="0" presId="urn:microsoft.com/office/officeart/2016/7/layout/VerticalHollowActionList"/>
    <dgm:cxn modelId="{1465A1E0-0BCA-4BE7-BFBA-3363488FE467}" type="presOf" srcId="{DAF580EE-4D83-4C36-84C9-BC57D5A8428B}" destId="{912A5388-36F7-4E08-9893-4B91B5600B30}" srcOrd="0" destOrd="0" presId="urn:microsoft.com/office/officeart/2016/7/layout/VerticalHollowActionList"/>
    <dgm:cxn modelId="{50BB38EF-3BD6-4135-BC11-C12694177235}" srcId="{27006BD5-98CD-4F76-9D5A-7EC2D8D7167F}" destId="{634B6EC7-19E3-4F52-A959-8B51606C9BEA}" srcOrd="0" destOrd="0" parTransId="{5A405BD0-06A3-4019-917C-192C9EC9364D}" sibTransId="{22C7AFFB-9665-43D7-B1C0-F40300589BC3}"/>
    <dgm:cxn modelId="{934046CF-DFE0-47A8-86C8-BABB73DB15D7}" type="presParOf" srcId="{A0E7F4A7-9442-4E1D-BF85-A49632BEBF3A}" destId="{E6CDDFEA-85FB-43F5-88CE-9D772732136C}" srcOrd="0" destOrd="0" presId="urn:microsoft.com/office/officeart/2016/7/layout/VerticalHollowActionList"/>
    <dgm:cxn modelId="{89213E63-9565-4F06-82BB-715B8C32E565}" type="presParOf" srcId="{E6CDDFEA-85FB-43F5-88CE-9D772732136C}" destId="{912A5388-36F7-4E08-9893-4B91B5600B30}" srcOrd="0" destOrd="0" presId="urn:microsoft.com/office/officeart/2016/7/layout/VerticalHollowActionList"/>
    <dgm:cxn modelId="{E1FCA953-B7C6-4101-8FA8-3F5043BE11F9}" type="presParOf" srcId="{E6CDDFEA-85FB-43F5-88CE-9D772732136C}" destId="{16B780A7-2D10-4920-894D-79E83707BEC8}" srcOrd="1" destOrd="0" presId="urn:microsoft.com/office/officeart/2016/7/layout/VerticalHollowActionList"/>
    <dgm:cxn modelId="{FF303485-CC40-4D13-BF7B-E9CEAEF0DF84}" type="presParOf" srcId="{A0E7F4A7-9442-4E1D-BF85-A49632BEBF3A}" destId="{F6B06AE4-A6A9-4488-9E84-745B0847A4F8}" srcOrd="1" destOrd="0" presId="urn:microsoft.com/office/officeart/2016/7/layout/VerticalHollowActionList"/>
    <dgm:cxn modelId="{5863A193-2D89-46F4-B5D8-77D69AAE648E}" type="presParOf" srcId="{A0E7F4A7-9442-4E1D-BF85-A49632BEBF3A}" destId="{2B138A4D-193A-4F5D-97DD-D856B4EAF4F3}" srcOrd="2" destOrd="0" presId="urn:microsoft.com/office/officeart/2016/7/layout/VerticalHollowActionList"/>
    <dgm:cxn modelId="{67A22D52-7EB7-4C6E-9939-DA19225181AA}" type="presParOf" srcId="{2B138A4D-193A-4F5D-97DD-D856B4EAF4F3}" destId="{BA1B059F-7FAF-45DC-857C-E5F35595C04D}" srcOrd="0" destOrd="0" presId="urn:microsoft.com/office/officeart/2016/7/layout/VerticalHollowActionList"/>
    <dgm:cxn modelId="{8B2D3A01-06C1-4C1A-8278-E2C7B3510E63}" type="presParOf" srcId="{2B138A4D-193A-4F5D-97DD-D856B4EAF4F3}" destId="{FF6C2609-2E65-4571-B4E5-57C56C48AD2A}" srcOrd="1" destOrd="0" presId="urn:microsoft.com/office/officeart/2016/7/layout/VerticalHollowActionList"/>
    <dgm:cxn modelId="{B077FE37-3743-4925-B339-3BEBCE1C1BD5}" type="presParOf" srcId="{A0E7F4A7-9442-4E1D-BF85-A49632BEBF3A}" destId="{BDB4A3DA-74D3-4E66-9EFF-0D9893D7525D}" srcOrd="3" destOrd="0" presId="urn:microsoft.com/office/officeart/2016/7/layout/VerticalHollowActionList"/>
    <dgm:cxn modelId="{F2BAC549-0A7F-46A1-98BD-AB3DBB2694DE}" type="presParOf" srcId="{A0E7F4A7-9442-4E1D-BF85-A49632BEBF3A}" destId="{973DF9D0-D7AD-4DF3-B385-C89C62789D63}" srcOrd="4" destOrd="0" presId="urn:microsoft.com/office/officeart/2016/7/layout/VerticalHollowActionList"/>
    <dgm:cxn modelId="{4AB087DF-9405-41E5-8D56-34104E539502}" type="presParOf" srcId="{973DF9D0-D7AD-4DF3-B385-C89C62789D63}" destId="{8F01310E-1BD6-4819-A879-4B1C1426C206}" srcOrd="0" destOrd="0" presId="urn:microsoft.com/office/officeart/2016/7/layout/VerticalHollowActionList"/>
    <dgm:cxn modelId="{1617B7BC-CEF9-477E-AF9F-0041324FCAC9}" type="presParOf" srcId="{973DF9D0-D7AD-4DF3-B385-C89C62789D63}" destId="{982F1041-B8DD-4B01-993D-0BEA7D1658F0}"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94BD8D-7DAB-45FE-A08E-C248144EB2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1220290-C217-4380-8442-702F12899D63}">
      <dgm:prSet/>
      <dgm:spPr/>
      <dgm:t>
        <a:bodyPr/>
        <a:lstStyle/>
        <a:p>
          <a:r>
            <a:rPr lang="en-US" dirty="0">
              <a:latin typeface="Montserrat" panose="00000500000000000000" pitchFamily="2" charset="0"/>
            </a:rPr>
            <a:t>PDPDCS staff must notify the Department’s Education Security Operation Center (EDSOC), document the incident, and expunge the file or email from the servers</a:t>
          </a:r>
        </a:p>
      </dgm:t>
    </dgm:pt>
    <dgm:pt modelId="{A0CEA5FD-351B-41B1-B797-7CD6A0C95986}" type="parTrans" cxnId="{D2D84541-B5F5-422E-98A8-8F3E4A8E74BC}">
      <dgm:prSet/>
      <dgm:spPr/>
      <dgm:t>
        <a:bodyPr/>
        <a:lstStyle/>
        <a:p>
          <a:endParaRPr lang="en-US"/>
        </a:p>
      </dgm:t>
    </dgm:pt>
    <dgm:pt modelId="{2EB04EE3-20B0-40A3-9617-AF15D685A004}" type="sibTrans" cxnId="{D2D84541-B5F5-422E-98A8-8F3E4A8E74BC}">
      <dgm:prSet/>
      <dgm:spPr/>
      <dgm:t>
        <a:bodyPr/>
        <a:lstStyle/>
        <a:p>
          <a:endParaRPr lang="en-US"/>
        </a:p>
      </dgm:t>
    </dgm:pt>
    <dgm:pt modelId="{B1D99D68-78A0-4027-9668-2D63F4DDB96F}">
      <dgm:prSet/>
      <dgm:spPr>
        <a:solidFill>
          <a:srgbClr val="637D8E"/>
        </a:solidFill>
      </dgm:spPr>
      <dgm:t>
        <a:bodyPr/>
        <a:lstStyle/>
        <a:p>
          <a:r>
            <a:rPr lang="en-US" dirty="0">
              <a:latin typeface="Montserrat" panose="00000500000000000000" pitchFamily="2" charset="0"/>
            </a:rPr>
            <a:t>Additional interviews, investigations, and mitigation strategies may be necessary</a:t>
          </a:r>
        </a:p>
      </dgm:t>
    </dgm:pt>
    <dgm:pt modelId="{4BD682BE-8B92-482B-B04A-A163561801D1}" type="parTrans" cxnId="{3595F292-EE47-4804-9D4B-51D0C595D641}">
      <dgm:prSet/>
      <dgm:spPr/>
      <dgm:t>
        <a:bodyPr/>
        <a:lstStyle/>
        <a:p>
          <a:endParaRPr lang="en-US"/>
        </a:p>
      </dgm:t>
    </dgm:pt>
    <dgm:pt modelId="{341C5B77-6B34-4CED-B837-055056571D52}" type="sibTrans" cxnId="{3595F292-EE47-4804-9D4B-51D0C595D641}">
      <dgm:prSet/>
      <dgm:spPr/>
      <dgm:t>
        <a:bodyPr/>
        <a:lstStyle/>
        <a:p>
          <a:endParaRPr lang="en-US"/>
        </a:p>
      </dgm:t>
    </dgm:pt>
    <dgm:pt modelId="{6F35AEFE-55B5-4DBF-8F40-6139BC76528B}">
      <dgm:prSet/>
      <dgm:spPr>
        <a:solidFill>
          <a:srgbClr val="294A7C"/>
        </a:solidFill>
      </dgm:spPr>
      <dgm:t>
        <a:bodyPr/>
        <a:lstStyle/>
        <a:p>
          <a:r>
            <a:rPr lang="en-US" dirty="0">
              <a:latin typeface="Montserrat" panose="00000500000000000000" pitchFamily="2" charset="0"/>
            </a:rPr>
            <a:t>PDPDCS Staff must review all other scholar records and documentation associated with the grantee</a:t>
          </a:r>
        </a:p>
      </dgm:t>
    </dgm:pt>
    <dgm:pt modelId="{696208EC-B357-46AF-9D6C-AB1CB5685EB3}" type="parTrans" cxnId="{CBC7E9BA-4FFA-4E87-A8B7-30815542DA7F}">
      <dgm:prSet/>
      <dgm:spPr/>
      <dgm:t>
        <a:bodyPr/>
        <a:lstStyle/>
        <a:p>
          <a:endParaRPr lang="en-US"/>
        </a:p>
      </dgm:t>
    </dgm:pt>
    <dgm:pt modelId="{E006E4D4-CF19-4932-9833-69933B936DDD}" type="sibTrans" cxnId="{CBC7E9BA-4FFA-4E87-A8B7-30815542DA7F}">
      <dgm:prSet/>
      <dgm:spPr/>
      <dgm:t>
        <a:bodyPr/>
        <a:lstStyle/>
        <a:p>
          <a:endParaRPr lang="en-US"/>
        </a:p>
      </dgm:t>
    </dgm:pt>
    <dgm:pt modelId="{C91B8AEB-62D1-4E34-87EB-2C6DA021DE6D}" type="pres">
      <dgm:prSet presAssocID="{C494BD8D-7DAB-45FE-A08E-C248144EB261}" presName="linear" presStyleCnt="0">
        <dgm:presLayoutVars>
          <dgm:animLvl val="lvl"/>
          <dgm:resizeHandles val="exact"/>
        </dgm:presLayoutVars>
      </dgm:prSet>
      <dgm:spPr/>
    </dgm:pt>
    <dgm:pt modelId="{92167E99-D365-4EDA-8E4F-F43A861C5C42}" type="pres">
      <dgm:prSet presAssocID="{C1220290-C217-4380-8442-702F12899D63}" presName="parentText" presStyleLbl="node1" presStyleIdx="0" presStyleCnt="3">
        <dgm:presLayoutVars>
          <dgm:chMax val="0"/>
          <dgm:bulletEnabled val="1"/>
        </dgm:presLayoutVars>
      </dgm:prSet>
      <dgm:spPr/>
    </dgm:pt>
    <dgm:pt modelId="{BDE1173A-63AA-4AAC-A21A-D7BB70EA027E}" type="pres">
      <dgm:prSet presAssocID="{2EB04EE3-20B0-40A3-9617-AF15D685A004}" presName="spacer" presStyleCnt="0"/>
      <dgm:spPr/>
    </dgm:pt>
    <dgm:pt modelId="{62C986B0-C37D-409F-AC6B-0E9AE0812E7A}" type="pres">
      <dgm:prSet presAssocID="{B1D99D68-78A0-4027-9668-2D63F4DDB96F}" presName="parentText" presStyleLbl="node1" presStyleIdx="1" presStyleCnt="3">
        <dgm:presLayoutVars>
          <dgm:chMax val="0"/>
          <dgm:bulletEnabled val="1"/>
        </dgm:presLayoutVars>
      </dgm:prSet>
      <dgm:spPr/>
    </dgm:pt>
    <dgm:pt modelId="{44A974B7-6C3D-41AB-9870-28A92BA1F538}" type="pres">
      <dgm:prSet presAssocID="{341C5B77-6B34-4CED-B837-055056571D52}" presName="spacer" presStyleCnt="0"/>
      <dgm:spPr/>
    </dgm:pt>
    <dgm:pt modelId="{C4CD57F3-5872-4383-AE23-978BCC228097}" type="pres">
      <dgm:prSet presAssocID="{6F35AEFE-55B5-4DBF-8F40-6139BC76528B}" presName="parentText" presStyleLbl="node1" presStyleIdx="2" presStyleCnt="3">
        <dgm:presLayoutVars>
          <dgm:chMax val="0"/>
          <dgm:bulletEnabled val="1"/>
        </dgm:presLayoutVars>
      </dgm:prSet>
      <dgm:spPr/>
    </dgm:pt>
  </dgm:ptLst>
  <dgm:cxnLst>
    <dgm:cxn modelId="{8CC00817-91A0-45FE-A1CC-8D708DEBF0C7}" type="presOf" srcId="{6F35AEFE-55B5-4DBF-8F40-6139BC76528B}" destId="{C4CD57F3-5872-4383-AE23-978BCC228097}" srcOrd="0" destOrd="0" presId="urn:microsoft.com/office/officeart/2005/8/layout/vList2"/>
    <dgm:cxn modelId="{D2D84541-B5F5-422E-98A8-8F3E4A8E74BC}" srcId="{C494BD8D-7DAB-45FE-A08E-C248144EB261}" destId="{C1220290-C217-4380-8442-702F12899D63}" srcOrd="0" destOrd="0" parTransId="{A0CEA5FD-351B-41B1-B797-7CD6A0C95986}" sibTransId="{2EB04EE3-20B0-40A3-9617-AF15D685A004}"/>
    <dgm:cxn modelId="{3595F292-EE47-4804-9D4B-51D0C595D641}" srcId="{C494BD8D-7DAB-45FE-A08E-C248144EB261}" destId="{B1D99D68-78A0-4027-9668-2D63F4DDB96F}" srcOrd="1" destOrd="0" parTransId="{4BD682BE-8B92-482B-B04A-A163561801D1}" sibTransId="{341C5B77-6B34-4CED-B837-055056571D52}"/>
    <dgm:cxn modelId="{F49C9499-3574-43C4-B901-875CD78B50ED}" type="presOf" srcId="{C1220290-C217-4380-8442-702F12899D63}" destId="{92167E99-D365-4EDA-8E4F-F43A861C5C42}" srcOrd="0" destOrd="0" presId="urn:microsoft.com/office/officeart/2005/8/layout/vList2"/>
    <dgm:cxn modelId="{CBC7E9BA-4FFA-4E87-A8B7-30815542DA7F}" srcId="{C494BD8D-7DAB-45FE-A08E-C248144EB261}" destId="{6F35AEFE-55B5-4DBF-8F40-6139BC76528B}" srcOrd="2" destOrd="0" parTransId="{696208EC-B357-46AF-9D6C-AB1CB5685EB3}" sibTransId="{E006E4D4-CF19-4932-9833-69933B936DDD}"/>
    <dgm:cxn modelId="{E93049E3-1456-4591-BE6C-0872ABC33235}" type="presOf" srcId="{C494BD8D-7DAB-45FE-A08E-C248144EB261}" destId="{C91B8AEB-62D1-4E34-87EB-2C6DA021DE6D}" srcOrd="0" destOrd="0" presId="urn:microsoft.com/office/officeart/2005/8/layout/vList2"/>
    <dgm:cxn modelId="{ECB9EBEE-B5BD-4B8B-B9F2-9C492D681A28}" type="presOf" srcId="{B1D99D68-78A0-4027-9668-2D63F4DDB96F}" destId="{62C986B0-C37D-409F-AC6B-0E9AE0812E7A}" srcOrd="0" destOrd="0" presId="urn:microsoft.com/office/officeart/2005/8/layout/vList2"/>
    <dgm:cxn modelId="{59354DE8-4A64-4DDB-9D02-7F6245BE33B0}" type="presParOf" srcId="{C91B8AEB-62D1-4E34-87EB-2C6DA021DE6D}" destId="{92167E99-D365-4EDA-8E4F-F43A861C5C42}" srcOrd="0" destOrd="0" presId="urn:microsoft.com/office/officeart/2005/8/layout/vList2"/>
    <dgm:cxn modelId="{1A18DFB5-47C2-4E54-9F9A-065BC85CAD52}" type="presParOf" srcId="{C91B8AEB-62D1-4E34-87EB-2C6DA021DE6D}" destId="{BDE1173A-63AA-4AAC-A21A-D7BB70EA027E}" srcOrd="1" destOrd="0" presId="urn:microsoft.com/office/officeart/2005/8/layout/vList2"/>
    <dgm:cxn modelId="{4774EF92-328D-4A1F-B3DF-F05A3593A611}" type="presParOf" srcId="{C91B8AEB-62D1-4E34-87EB-2C6DA021DE6D}" destId="{62C986B0-C37D-409F-AC6B-0E9AE0812E7A}" srcOrd="2" destOrd="0" presId="urn:microsoft.com/office/officeart/2005/8/layout/vList2"/>
    <dgm:cxn modelId="{E4A2F6E5-AAD1-41CE-B701-3F4F73464F59}" type="presParOf" srcId="{C91B8AEB-62D1-4E34-87EB-2C6DA021DE6D}" destId="{44A974B7-6C3D-41AB-9870-28A92BA1F538}" srcOrd="3" destOrd="0" presId="urn:microsoft.com/office/officeart/2005/8/layout/vList2"/>
    <dgm:cxn modelId="{8905AABB-712B-4DFC-B7C5-62B3DCC23A36}" type="presParOf" srcId="{C91B8AEB-62D1-4E34-87EB-2C6DA021DE6D}" destId="{C4CD57F3-5872-4383-AE23-978BCC22809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957448-F941-4E1B-8AAF-63C723C160A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7706CF0-276C-4680-B44A-41F4515E60A0}">
      <dgm:prSet/>
      <dgm:spPr/>
      <dgm:t>
        <a:bodyPr/>
        <a:lstStyle/>
        <a:p>
          <a:pPr>
            <a:lnSpc>
              <a:spcPct val="100000"/>
            </a:lnSpc>
          </a:pPr>
          <a:r>
            <a:rPr lang="en-US" dirty="0">
              <a:latin typeface="Montserrat" panose="00000500000000000000" pitchFamily="2" charset="0"/>
            </a:rPr>
            <a:t>Always encrypt files being sent by email, including to the PDPDCS Help Desk.</a:t>
          </a:r>
        </a:p>
      </dgm:t>
    </dgm:pt>
    <dgm:pt modelId="{139FFC95-4C71-472B-95A0-7B4488EAD067}" type="parTrans" cxnId="{E9816199-D37B-4357-8C5A-58B59F08C2A3}">
      <dgm:prSet/>
      <dgm:spPr/>
      <dgm:t>
        <a:bodyPr/>
        <a:lstStyle/>
        <a:p>
          <a:endParaRPr lang="en-US"/>
        </a:p>
      </dgm:t>
    </dgm:pt>
    <dgm:pt modelId="{74DEDE3E-7B3D-49BD-AA8E-17388C2A71C1}" type="sibTrans" cxnId="{E9816199-D37B-4357-8C5A-58B59F08C2A3}">
      <dgm:prSet/>
      <dgm:spPr/>
      <dgm:t>
        <a:bodyPr/>
        <a:lstStyle/>
        <a:p>
          <a:endParaRPr lang="en-US"/>
        </a:p>
      </dgm:t>
    </dgm:pt>
    <dgm:pt modelId="{180B8A1C-9F01-404B-B407-E11780859976}">
      <dgm:prSet/>
      <dgm:spPr/>
      <dgm:t>
        <a:bodyPr/>
        <a:lstStyle/>
        <a:p>
          <a:pPr>
            <a:lnSpc>
              <a:spcPct val="100000"/>
            </a:lnSpc>
          </a:pPr>
          <a:r>
            <a:rPr lang="en-US" dirty="0">
              <a:latin typeface="Montserrat" panose="00000500000000000000" pitchFamily="2" charset="0"/>
            </a:rPr>
            <a:t>Use the digital Pre-Scholarship Agreements and Exit Certifications to avoid uploading a document to the wrong scholar record. </a:t>
          </a:r>
        </a:p>
      </dgm:t>
    </dgm:pt>
    <dgm:pt modelId="{7EDF674A-315F-491E-BD4E-A85B0457A49A}" type="parTrans" cxnId="{F2AA1BF7-DA89-45A0-9C16-40A2E9C450CF}">
      <dgm:prSet/>
      <dgm:spPr/>
      <dgm:t>
        <a:bodyPr/>
        <a:lstStyle/>
        <a:p>
          <a:endParaRPr lang="en-US"/>
        </a:p>
      </dgm:t>
    </dgm:pt>
    <dgm:pt modelId="{4E50BF1C-6D6A-4A0D-89EC-8C2E8BADD9EF}" type="sibTrans" cxnId="{F2AA1BF7-DA89-45A0-9C16-40A2E9C450CF}">
      <dgm:prSet/>
      <dgm:spPr/>
      <dgm:t>
        <a:bodyPr/>
        <a:lstStyle/>
        <a:p>
          <a:endParaRPr lang="en-US"/>
        </a:p>
      </dgm:t>
    </dgm:pt>
    <dgm:pt modelId="{EDCD4E22-3284-4D92-9B52-04E815BC33A9}">
      <dgm:prSet/>
      <dgm:spPr/>
      <dgm:t>
        <a:bodyPr/>
        <a:lstStyle/>
        <a:p>
          <a:pPr>
            <a:lnSpc>
              <a:spcPct val="100000"/>
            </a:lnSpc>
          </a:pPr>
          <a:r>
            <a:rPr lang="en-US" dirty="0">
              <a:latin typeface="Montserrat" panose="00000500000000000000" pitchFamily="2" charset="0"/>
            </a:rPr>
            <a:t>Implement a file naming convention to track files associated with each scholar’s record: PSA_J_DOE.pdf</a:t>
          </a:r>
          <a:r>
            <a:rPr lang="en-US" dirty="0"/>
            <a:t>.</a:t>
          </a:r>
        </a:p>
      </dgm:t>
    </dgm:pt>
    <dgm:pt modelId="{D25CCF45-9CD2-4428-A45F-538024B6951A}" type="parTrans" cxnId="{C9DB1ACE-1434-401A-B4EC-16E9FFDA542F}">
      <dgm:prSet/>
      <dgm:spPr/>
      <dgm:t>
        <a:bodyPr/>
        <a:lstStyle/>
        <a:p>
          <a:endParaRPr lang="en-US"/>
        </a:p>
      </dgm:t>
    </dgm:pt>
    <dgm:pt modelId="{9174716C-4BB7-440D-ABAE-E6ADAE9171D2}" type="sibTrans" cxnId="{C9DB1ACE-1434-401A-B4EC-16E9FFDA542F}">
      <dgm:prSet/>
      <dgm:spPr/>
      <dgm:t>
        <a:bodyPr/>
        <a:lstStyle/>
        <a:p>
          <a:endParaRPr lang="en-US"/>
        </a:p>
      </dgm:t>
    </dgm:pt>
    <dgm:pt modelId="{2570E75F-F551-4890-8BB3-170A59A01996}" type="pres">
      <dgm:prSet presAssocID="{73957448-F941-4E1B-8AAF-63C723C160A5}" presName="root" presStyleCnt="0">
        <dgm:presLayoutVars>
          <dgm:dir/>
          <dgm:resizeHandles val="exact"/>
        </dgm:presLayoutVars>
      </dgm:prSet>
      <dgm:spPr/>
    </dgm:pt>
    <dgm:pt modelId="{AD6A4860-2CB9-41AB-8214-304A74B5D086}" type="pres">
      <dgm:prSet presAssocID="{E7706CF0-276C-4680-B44A-41F4515E60A0}" presName="compNode" presStyleCnt="0"/>
      <dgm:spPr/>
    </dgm:pt>
    <dgm:pt modelId="{CE46D280-5858-4254-9055-632B40E45C8C}" type="pres">
      <dgm:prSet presAssocID="{E7706CF0-276C-4680-B44A-41F4515E60A0}" presName="bgRect" presStyleLbl="bgShp" presStyleIdx="0" presStyleCnt="3"/>
      <dgm:spPr/>
    </dgm:pt>
    <dgm:pt modelId="{A6738920-8576-4DCA-9D4B-6F4823BD26C6}" type="pres">
      <dgm:prSet presAssocID="{E7706CF0-276C-4680-B44A-41F4515E60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nvelope"/>
        </a:ext>
      </dgm:extLst>
    </dgm:pt>
    <dgm:pt modelId="{F6A51065-C6A5-4875-9482-22C9C725FAFD}" type="pres">
      <dgm:prSet presAssocID="{E7706CF0-276C-4680-B44A-41F4515E60A0}" presName="spaceRect" presStyleCnt="0"/>
      <dgm:spPr/>
    </dgm:pt>
    <dgm:pt modelId="{93A8808C-BBA3-4FBC-A3FA-9849EFAFE593}" type="pres">
      <dgm:prSet presAssocID="{E7706CF0-276C-4680-B44A-41F4515E60A0}" presName="parTx" presStyleLbl="revTx" presStyleIdx="0" presStyleCnt="3">
        <dgm:presLayoutVars>
          <dgm:chMax val="0"/>
          <dgm:chPref val="0"/>
        </dgm:presLayoutVars>
      </dgm:prSet>
      <dgm:spPr/>
    </dgm:pt>
    <dgm:pt modelId="{497794A1-4266-421A-A291-B207454C4F84}" type="pres">
      <dgm:prSet presAssocID="{74DEDE3E-7B3D-49BD-AA8E-17388C2A71C1}" presName="sibTrans" presStyleCnt="0"/>
      <dgm:spPr/>
    </dgm:pt>
    <dgm:pt modelId="{DF653624-550F-42DD-A103-B86DE9DA7F64}" type="pres">
      <dgm:prSet presAssocID="{180B8A1C-9F01-404B-B407-E11780859976}" presName="compNode" presStyleCnt="0"/>
      <dgm:spPr/>
    </dgm:pt>
    <dgm:pt modelId="{D9A3FC20-A56F-468C-8613-3587575247B5}" type="pres">
      <dgm:prSet presAssocID="{180B8A1C-9F01-404B-B407-E11780859976}" presName="bgRect" presStyleLbl="bgShp" presStyleIdx="1" presStyleCnt="3"/>
      <dgm:spPr/>
    </dgm:pt>
    <dgm:pt modelId="{C315B04A-ED6E-417B-A75C-DB21F246C303}" type="pres">
      <dgm:prSet presAssocID="{180B8A1C-9F01-404B-B407-E117808599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1AC0199D-23ED-42AE-BCEC-23B64614DD4E}" type="pres">
      <dgm:prSet presAssocID="{180B8A1C-9F01-404B-B407-E11780859976}" presName="spaceRect" presStyleCnt="0"/>
      <dgm:spPr/>
    </dgm:pt>
    <dgm:pt modelId="{202FA66C-01F6-46B1-AB2B-8FAE40AA55DB}" type="pres">
      <dgm:prSet presAssocID="{180B8A1C-9F01-404B-B407-E11780859976}" presName="parTx" presStyleLbl="revTx" presStyleIdx="1" presStyleCnt="3">
        <dgm:presLayoutVars>
          <dgm:chMax val="0"/>
          <dgm:chPref val="0"/>
        </dgm:presLayoutVars>
      </dgm:prSet>
      <dgm:spPr/>
    </dgm:pt>
    <dgm:pt modelId="{BDE52D84-B7F0-431A-B7B4-DC9A34CEC985}" type="pres">
      <dgm:prSet presAssocID="{4E50BF1C-6D6A-4A0D-89EC-8C2E8BADD9EF}" presName="sibTrans" presStyleCnt="0"/>
      <dgm:spPr/>
    </dgm:pt>
    <dgm:pt modelId="{651D131D-B048-4624-8B12-917AE873CB56}" type="pres">
      <dgm:prSet presAssocID="{EDCD4E22-3284-4D92-9B52-04E815BC33A9}" presName="compNode" presStyleCnt="0"/>
      <dgm:spPr/>
    </dgm:pt>
    <dgm:pt modelId="{84761C27-2494-47B9-A4A0-5DF21F984084}" type="pres">
      <dgm:prSet presAssocID="{EDCD4E22-3284-4D92-9B52-04E815BC33A9}" presName="bgRect" presStyleLbl="bgShp" presStyleIdx="2" presStyleCnt="3" custLinFactNeighborX="-1802" custLinFactNeighborY="-829"/>
      <dgm:spPr/>
    </dgm:pt>
    <dgm:pt modelId="{CC0C86B8-137B-445A-9FCD-078F1835E0F8}" type="pres">
      <dgm:prSet presAssocID="{EDCD4E22-3284-4D92-9B52-04E815BC33A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Folder"/>
        </a:ext>
      </dgm:extLst>
    </dgm:pt>
    <dgm:pt modelId="{CCE38FDB-5C7C-4731-86CA-1E939317381D}" type="pres">
      <dgm:prSet presAssocID="{EDCD4E22-3284-4D92-9B52-04E815BC33A9}" presName="spaceRect" presStyleCnt="0"/>
      <dgm:spPr/>
    </dgm:pt>
    <dgm:pt modelId="{3D66135C-27C1-4842-8EAA-9D2C5C9991BD}" type="pres">
      <dgm:prSet presAssocID="{EDCD4E22-3284-4D92-9B52-04E815BC33A9}" presName="parTx" presStyleLbl="revTx" presStyleIdx="2" presStyleCnt="3">
        <dgm:presLayoutVars>
          <dgm:chMax val="0"/>
          <dgm:chPref val="0"/>
        </dgm:presLayoutVars>
      </dgm:prSet>
      <dgm:spPr/>
    </dgm:pt>
  </dgm:ptLst>
  <dgm:cxnLst>
    <dgm:cxn modelId="{3F7F483D-E41B-4E04-BE38-95C4B7BA0847}" type="presOf" srcId="{EDCD4E22-3284-4D92-9B52-04E815BC33A9}" destId="{3D66135C-27C1-4842-8EAA-9D2C5C9991BD}" srcOrd="0" destOrd="0" presId="urn:microsoft.com/office/officeart/2018/2/layout/IconVerticalSolidList"/>
    <dgm:cxn modelId="{84233C78-E6F4-40FA-A449-041049E2F266}" type="presOf" srcId="{180B8A1C-9F01-404B-B407-E11780859976}" destId="{202FA66C-01F6-46B1-AB2B-8FAE40AA55DB}" srcOrd="0" destOrd="0" presId="urn:microsoft.com/office/officeart/2018/2/layout/IconVerticalSolidList"/>
    <dgm:cxn modelId="{7AA8118A-2264-47C5-A01D-EAF372D5B646}" type="presOf" srcId="{E7706CF0-276C-4680-B44A-41F4515E60A0}" destId="{93A8808C-BBA3-4FBC-A3FA-9849EFAFE593}" srcOrd="0" destOrd="0" presId="urn:microsoft.com/office/officeart/2018/2/layout/IconVerticalSolidList"/>
    <dgm:cxn modelId="{E9816199-D37B-4357-8C5A-58B59F08C2A3}" srcId="{73957448-F941-4E1B-8AAF-63C723C160A5}" destId="{E7706CF0-276C-4680-B44A-41F4515E60A0}" srcOrd="0" destOrd="0" parTransId="{139FFC95-4C71-472B-95A0-7B4488EAD067}" sibTransId="{74DEDE3E-7B3D-49BD-AA8E-17388C2A71C1}"/>
    <dgm:cxn modelId="{C9DB1ACE-1434-401A-B4EC-16E9FFDA542F}" srcId="{73957448-F941-4E1B-8AAF-63C723C160A5}" destId="{EDCD4E22-3284-4D92-9B52-04E815BC33A9}" srcOrd="2" destOrd="0" parTransId="{D25CCF45-9CD2-4428-A45F-538024B6951A}" sibTransId="{9174716C-4BB7-440D-ABAE-E6ADAE9171D2}"/>
    <dgm:cxn modelId="{F2AA1BF7-DA89-45A0-9C16-40A2E9C450CF}" srcId="{73957448-F941-4E1B-8AAF-63C723C160A5}" destId="{180B8A1C-9F01-404B-B407-E11780859976}" srcOrd="1" destOrd="0" parTransId="{7EDF674A-315F-491E-BD4E-A85B0457A49A}" sibTransId="{4E50BF1C-6D6A-4A0D-89EC-8C2E8BADD9EF}"/>
    <dgm:cxn modelId="{D11485F7-0099-4B65-9788-3DB9E647A3A0}" type="presOf" srcId="{73957448-F941-4E1B-8AAF-63C723C160A5}" destId="{2570E75F-F551-4890-8BB3-170A59A01996}" srcOrd="0" destOrd="0" presId="urn:microsoft.com/office/officeart/2018/2/layout/IconVerticalSolidList"/>
    <dgm:cxn modelId="{954F1ECC-F89E-463F-A4D8-412415C27AC4}" type="presParOf" srcId="{2570E75F-F551-4890-8BB3-170A59A01996}" destId="{AD6A4860-2CB9-41AB-8214-304A74B5D086}" srcOrd="0" destOrd="0" presId="urn:microsoft.com/office/officeart/2018/2/layout/IconVerticalSolidList"/>
    <dgm:cxn modelId="{DCFF7300-BC01-46CA-BFE7-026CDA2C8AF8}" type="presParOf" srcId="{AD6A4860-2CB9-41AB-8214-304A74B5D086}" destId="{CE46D280-5858-4254-9055-632B40E45C8C}" srcOrd="0" destOrd="0" presId="urn:microsoft.com/office/officeart/2018/2/layout/IconVerticalSolidList"/>
    <dgm:cxn modelId="{9B55AC3C-A24A-407E-85B6-6644AEB2FB29}" type="presParOf" srcId="{AD6A4860-2CB9-41AB-8214-304A74B5D086}" destId="{A6738920-8576-4DCA-9D4B-6F4823BD26C6}" srcOrd="1" destOrd="0" presId="urn:microsoft.com/office/officeart/2018/2/layout/IconVerticalSolidList"/>
    <dgm:cxn modelId="{145BE6CE-2DFF-4CD0-B43F-A301028E52AF}" type="presParOf" srcId="{AD6A4860-2CB9-41AB-8214-304A74B5D086}" destId="{F6A51065-C6A5-4875-9482-22C9C725FAFD}" srcOrd="2" destOrd="0" presId="urn:microsoft.com/office/officeart/2018/2/layout/IconVerticalSolidList"/>
    <dgm:cxn modelId="{91FE4C41-DE5F-48C6-865A-702CA813D0F0}" type="presParOf" srcId="{AD6A4860-2CB9-41AB-8214-304A74B5D086}" destId="{93A8808C-BBA3-4FBC-A3FA-9849EFAFE593}" srcOrd="3" destOrd="0" presId="urn:microsoft.com/office/officeart/2018/2/layout/IconVerticalSolidList"/>
    <dgm:cxn modelId="{69C9054E-2722-4A2F-A756-BC5237E6E223}" type="presParOf" srcId="{2570E75F-F551-4890-8BB3-170A59A01996}" destId="{497794A1-4266-421A-A291-B207454C4F84}" srcOrd="1" destOrd="0" presId="urn:microsoft.com/office/officeart/2018/2/layout/IconVerticalSolidList"/>
    <dgm:cxn modelId="{96780CB2-88CA-4AFE-BCEF-7205EE1E5940}" type="presParOf" srcId="{2570E75F-F551-4890-8BB3-170A59A01996}" destId="{DF653624-550F-42DD-A103-B86DE9DA7F64}" srcOrd="2" destOrd="0" presId="urn:microsoft.com/office/officeart/2018/2/layout/IconVerticalSolidList"/>
    <dgm:cxn modelId="{D1861745-FD38-4ACB-8BEB-01C0E51621BF}" type="presParOf" srcId="{DF653624-550F-42DD-A103-B86DE9DA7F64}" destId="{D9A3FC20-A56F-468C-8613-3587575247B5}" srcOrd="0" destOrd="0" presId="urn:microsoft.com/office/officeart/2018/2/layout/IconVerticalSolidList"/>
    <dgm:cxn modelId="{30650B28-D8EE-4184-A06C-008204759B53}" type="presParOf" srcId="{DF653624-550F-42DD-A103-B86DE9DA7F64}" destId="{C315B04A-ED6E-417B-A75C-DB21F246C303}" srcOrd="1" destOrd="0" presId="urn:microsoft.com/office/officeart/2018/2/layout/IconVerticalSolidList"/>
    <dgm:cxn modelId="{887173A9-AD62-4AA1-BA1C-AC70FBFB0C5A}" type="presParOf" srcId="{DF653624-550F-42DD-A103-B86DE9DA7F64}" destId="{1AC0199D-23ED-42AE-BCEC-23B64614DD4E}" srcOrd="2" destOrd="0" presId="urn:microsoft.com/office/officeart/2018/2/layout/IconVerticalSolidList"/>
    <dgm:cxn modelId="{B57A24E9-1849-48F8-AFCC-4DB65B11CDB2}" type="presParOf" srcId="{DF653624-550F-42DD-A103-B86DE9DA7F64}" destId="{202FA66C-01F6-46B1-AB2B-8FAE40AA55DB}" srcOrd="3" destOrd="0" presId="urn:microsoft.com/office/officeart/2018/2/layout/IconVerticalSolidList"/>
    <dgm:cxn modelId="{97AE7141-00EC-4235-B91B-C84F2DD39947}" type="presParOf" srcId="{2570E75F-F551-4890-8BB3-170A59A01996}" destId="{BDE52D84-B7F0-431A-B7B4-DC9A34CEC985}" srcOrd="3" destOrd="0" presId="urn:microsoft.com/office/officeart/2018/2/layout/IconVerticalSolidList"/>
    <dgm:cxn modelId="{5E92403D-1D17-48A2-8C99-117659C8E9E2}" type="presParOf" srcId="{2570E75F-F551-4890-8BB3-170A59A01996}" destId="{651D131D-B048-4624-8B12-917AE873CB56}" srcOrd="4" destOrd="0" presId="urn:microsoft.com/office/officeart/2018/2/layout/IconVerticalSolidList"/>
    <dgm:cxn modelId="{4F004CD3-287B-4571-BB2D-062D3E8FA0EE}" type="presParOf" srcId="{651D131D-B048-4624-8B12-917AE873CB56}" destId="{84761C27-2494-47B9-A4A0-5DF21F984084}" srcOrd="0" destOrd="0" presId="urn:microsoft.com/office/officeart/2018/2/layout/IconVerticalSolidList"/>
    <dgm:cxn modelId="{072EABC8-1250-4B4E-8DDB-21FD9927AFAD}" type="presParOf" srcId="{651D131D-B048-4624-8B12-917AE873CB56}" destId="{CC0C86B8-137B-445A-9FCD-078F1835E0F8}" srcOrd="1" destOrd="0" presId="urn:microsoft.com/office/officeart/2018/2/layout/IconVerticalSolidList"/>
    <dgm:cxn modelId="{3B709402-B9B9-4ADB-89E2-7DE156E807AE}" type="presParOf" srcId="{651D131D-B048-4624-8B12-917AE873CB56}" destId="{CCE38FDB-5C7C-4731-86CA-1E939317381D}" srcOrd="2" destOrd="0" presId="urn:microsoft.com/office/officeart/2018/2/layout/IconVerticalSolidList"/>
    <dgm:cxn modelId="{EFEC05BE-2654-454E-A9F0-251C91E539FB}" type="presParOf" srcId="{651D131D-B048-4624-8B12-917AE873CB56}" destId="{3D66135C-27C1-4842-8EAA-9D2C5C9991B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1FC28-F0D3-47D9-A47A-2D3187AB44C8}">
      <dsp:nvSpPr>
        <dsp:cNvPr id="0" name=""/>
        <dsp:cNvSpPr/>
      </dsp:nvSpPr>
      <dsp:spPr>
        <a:xfrm>
          <a:off x="7455" y="1553571"/>
          <a:ext cx="1424647" cy="1582624"/>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Grantee initiates the PSA and fills in scholar information</a:t>
          </a:r>
        </a:p>
      </dsp:txBody>
      <dsp:txXfrm>
        <a:off x="49181" y="1595297"/>
        <a:ext cx="1341195" cy="1499172"/>
      </dsp:txXfrm>
    </dsp:sp>
    <dsp:sp modelId="{AFE35A6D-CB75-447E-8CAC-C1C09656E8D4}">
      <dsp:nvSpPr>
        <dsp:cNvPr id="0" name=""/>
        <dsp:cNvSpPr/>
      </dsp:nvSpPr>
      <dsp:spPr>
        <a:xfrm>
          <a:off x="1522567" y="2232708"/>
          <a:ext cx="191784" cy="224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1522567" y="2277578"/>
        <a:ext cx="134249" cy="134611"/>
      </dsp:txXfrm>
    </dsp:sp>
    <dsp:sp modelId="{6ACCDDED-7350-4D66-A6B1-F73404F2B899}">
      <dsp:nvSpPr>
        <dsp:cNvPr id="0" name=""/>
        <dsp:cNvSpPr/>
      </dsp:nvSpPr>
      <dsp:spPr>
        <a:xfrm>
          <a:off x="1793960" y="1553236"/>
          <a:ext cx="1290987" cy="1583294"/>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receives email notification to review digital PSA</a:t>
          </a:r>
        </a:p>
      </dsp:txBody>
      <dsp:txXfrm>
        <a:off x="1831772" y="1591048"/>
        <a:ext cx="1215363" cy="1507670"/>
      </dsp:txXfrm>
    </dsp:sp>
    <dsp:sp modelId="{9D51B942-A4CB-49D2-8ADE-22AB591A6322}">
      <dsp:nvSpPr>
        <dsp:cNvPr id="0" name=""/>
        <dsp:cNvSpPr/>
      </dsp:nvSpPr>
      <dsp:spPr>
        <a:xfrm>
          <a:off x="3175411" y="2232708"/>
          <a:ext cx="191784" cy="224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3175411" y="2277578"/>
        <a:ext cx="134249" cy="134611"/>
      </dsp:txXfrm>
    </dsp:sp>
    <dsp:sp modelId="{1B8273D5-E07E-4BB1-94A3-1BCE20A5527F}">
      <dsp:nvSpPr>
        <dsp:cNvPr id="0" name=""/>
        <dsp:cNvSpPr/>
      </dsp:nvSpPr>
      <dsp:spPr>
        <a:xfrm>
          <a:off x="3446804" y="1564939"/>
          <a:ext cx="1039569" cy="1559889"/>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reviews PSA</a:t>
          </a:r>
        </a:p>
      </dsp:txBody>
      <dsp:txXfrm>
        <a:off x="3477252" y="1595387"/>
        <a:ext cx="978673" cy="1498993"/>
      </dsp:txXfrm>
    </dsp:sp>
    <dsp:sp modelId="{9B0C0428-DDE3-45E2-A686-D315EC2E5871}">
      <dsp:nvSpPr>
        <dsp:cNvPr id="0" name=""/>
        <dsp:cNvSpPr/>
      </dsp:nvSpPr>
      <dsp:spPr>
        <a:xfrm>
          <a:off x="4576837" y="2232708"/>
          <a:ext cx="191784" cy="224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4576837" y="2277578"/>
        <a:ext cx="134249" cy="134611"/>
      </dsp:txXfrm>
    </dsp:sp>
    <dsp:sp modelId="{50EB1EDA-F51B-4448-BB20-C2A3FD2FE51E}">
      <dsp:nvSpPr>
        <dsp:cNvPr id="0" name=""/>
        <dsp:cNvSpPr/>
      </dsp:nvSpPr>
      <dsp:spPr>
        <a:xfrm>
          <a:off x="4848229" y="1545093"/>
          <a:ext cx="1024678" cy="1599581"/>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signs PSA</a:t>
          </a:r>
        </a:p>
      </dsp:txBody>
      <dsp:txXfrm>
        <a:off x="4878241" y="1575105"/>
        <a:ext cx="964654" cy="1539557"/>
      </dsp:txXfrm>
    </dsp:sp>
    <dsp:sp modelId="{5A9D6BF1-C241-4151-A876-9525EAF8D542}">
      <dsp:nvSpPr>
        <dsp:cNvPr id="0" name=""/>
        <dsp:cNvSpPr/>
      </dsp:nvSpPr>
      <dsp:spPr>
        <a:xfrm>
          <a:off x="5963372" y="2232708"/>
          <a:ext cx="191784" cy="224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5963372" y="2277578"/>
        <a:ext cx="134249" cy="134611"/>
      </dsp:txXfrm>
    </dsp:sp>
    <dsp:sp modelId="{F5941B44-2B04-474A-82D5-4260BF433973}">
      <dsp:nvSpPr>
        <dsp:cNvPr id="0" name=""/>
        <dsp:cNvSpPr/>
      </dsp:nvSpPr>
      <dsp:spPr>
        <a:xfrm>
          <a:off x="6234765" y="1553571"/>
          <a:ext cx="1235550" cy="1582624"/>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PD Reviews PSA then signs and submits</a:t>
          </a:r>
        </a:p>
      </dsp:txBody>
      <dsp:txXfrm>
        <a:off x="6270953" y="1589759"/>
        <a:ext cx="1163174" cy="1510248"/>
      </dsp:txXfrm>
    </dsp:sp>
    <dsp:sp modelId="{D516E684-9500-4F60-A6BA-4EF1EE6C7BD8}">
      <dsp:nvSpPr>
        <dsp:cNvPr id="0" name=""/>
        <dsp:cNvSpPr/>
      </dsp:nvSpPr>
      <dsp:spPr>
        <a:xfrm>
          <a:off x="7560779" y="2232708"/>
          <a:ext cx="191784" cy="224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7560779" y="2277578"/>
        <a:ext cx="134249" cy="134611"/>
      </dsp:txXfrm>
    </dsp:sp>
    <dsp:sp modelId="{D8CC181C-9AFA-408D-86CD-FD2E00AFE162}">
      <dsp:nvSpPr>
        <dsp:cNvPr id="0" name=""/>
        <dsp:cNvSpPr/>
      </dsp:nvSpPr>
      <dsp:spPr>
        <a:xfrm>
          <a:off x="7832172" y="1553571"/>
          <a:ext cx="1151970" cy="1582624"/>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record is created in the PDPDCS</a:t>
          </a:r>
        </a:p>
      </dsp:txBody>
      <dsp:txXfrm>
        <a:off x="7865912" y="1587311"/>
        <a:ext cx="1084490" cy="1515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2A3FE-45CE-44BB-90D4-C6F2338E4949}">
      <dsp:nvSpPr>
        <dsp:cNvPr id="0" name=""/>
        <dsp:cNvSpPr/>
      </dsp:nvSpPr>
      <dsp:spPr>
        <a:xfrm>
          <a:off x="181654" y="4"/>
          <a:ext cx="3478702" cy="27237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9B0FA9-FEBE-40A7-B8CC-77AAC2D238CA}">
      <dsp:nvSpPr>
        <dsp:cNvPr id="0" name=""/>
        <dsp:cNvSpPr/>
      </dsp:nvSpPr>
      <dsp:spPr>
        <a:xfrm>
          <a:off x="562852" y="362142"/>
          <a:ext cx="3478702" cy="272378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ontserrat" panose="00000500000000000000" pitchFamily="2" charset="0"/>
            </a:rPr>
            <a:t>OSEP requires that scholars are in a pending status for no more than </a:t>
          </a:r>
          <a:r>
            <a:rPr lang="en-US" sz="2400" b="1" kern="1200" dirty="0">
              <a:latin typeface="Montserrat" panose="00000500000000000000" pitchFamily="2" charset="0"/>
            </a:rPr>
            <a:t>30 days.</a:t>
          </a:r>
        </a:p>
      </dsp:txBody>
      <dsp:txXfrm>
        <a:off x="642629" y="441919"/>
        <a:ext cx="3319148" cy="2564233"/>
      </dsp:txXfrm>
    </dsp:sp>
    <dsp:sp modelId="{172EDD9A-4118-4906-937A-9CC8FEA853B4}">
      <dsp:nvSpPr>
        <dsp:cNvPr id="0" name=""/>
        <dsp:cNvSpPr/>
      </dsp:nvSpPr>
      <dsp:spPr>
        <a:xfrm>
          <a:off x="4215670" y="855278"/>
          <a:ext cx="3827475" cy="27004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70FDC-2BB7-4C51-BD5D-73AF247A86C5}">
      <dsp:nvSpPr>
        <dsp:cNvPr id="0" name=""/>
        <dsp:cNvSpPr/>
      </dsp:nvSpPr>
      <dsp:spPr>
        <a:xfrm>
          <a:off x="4596867" y="1217416"/>
          <a:ext cx="3827475" cy="27004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ontserrat" panose="00000500000000000000" pitchFamily="2" charset="0"/>
            </a:rPr>
            <a:t>Help Desk staff will contact you and your Project Officer if your grant has scholars in a pending status at the end of each annual data collection period. </a:t>
          </a:r>
        </a:p>
      </dsp:txBody>
      <dsp:txXfrm>
        <a:off x="4675960" y="1296509"/>
        <a:ext cx="3669289" cy="2542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1FC28-F0D3-47D9-A47A-2D3187AB44C8}">
      <dsp:nvSpPr>
        <dsp:cNvPr id="0" name=""/>
        <dsp:cNvSpPr/>
      </dsp:nvSpPr>
      <dsp:spPr>
        <a:xfrm>
          <a:off x="6546" y="641980"/>
          <a:ext cx="1337250" cy="1522171"/>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Grantee initiates the EC from the scholar record</a:t>
          </a:r>
        </a:p>
      </dsp:txBody>
      <dsp:txXfrm>
        <a:off x="45713" y="681147"/>
        <a:ext cx="1258916" cy="1443837"/>
      </dsp:txXfrm>
    </dsp:sp>
    <dsp:sp modelId="{AFE35A6D-CB75-447E-8CAC-C1C09656E8D4}">
      <dsp:nvSpPr>
        <dsp:cNvPr id="0" name=""/>
        <dsp:cNvSpPr/>
      </dsp:nvSpPr>
      <dsp:spPr>
        <a:xfrm>
          <a:off x="1428711" y="1297772"/>
          <a:ext cx="180018" cy="210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1428711" y="1339889"/>
        <a:ext cx="126013" cy="126353"/>
      </dsp:txXfrm>
    </dsp:sp>
    <dsp:sp modelId="{6ACCDDED-7350-4D66-A6B1-F73404F2B899}">
      <dsp:nvSpPr>
        <dsp:cNvPr id="0" name=""/>
        <dsp:cNvSpPr/>
      </dsp:nvSpPr>
      <dsp:spPr>
        <a:xfrm>
          <a:off x="1683454" y="641658"/>
          <a:ext cx="1408858" cy="1522815"/>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receives email notification to review digital EC</a:t>
          </a:r>
        </a:p>
      </dsp:txBody>
      <dsp:txXfrm>
        <a:off x="1724718" y="682922"/>
        <a:ext cx="1326330" cy="1440287"/>
      </dsp:txXfrm>
    </dsp:sp>
    <dsp:sp modelId="{9D51B942-A4CB-49D2-8ADE-22AB591A6322}">
      <dsp:nvSpPr>
        <dsp:cNvPr id="0" name=""/>
        <dsp:cNvSpPr/>
      </dsp:nvSpPr>
      <dsp:spPr>
        <a:xfrm>
          <a:off x="3177227" y="1297772"/>
          <a:ext cx="180018" cy="210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3177227" y="1339889"/>
        <a:ext cx="126013" cy="126353"/>
      </dsp:txXfrm>
    </dsp:sp>
    <dsp:sp modelId="{1B8273D5-E07E-4BB1-94A3-1BCE20A5527F}">
      <dsp:nvSpPr>
        <dsp:cNvPr id="0" name=""/>
        <dsp:cNvSpPr/>
      </dsp:nvSpPr>
      <dsp:spPr>
        <a:xfrm>
          <a:off x="3431971" y="652913"/>
          <a:ext cx="975794" cy="1500305"/>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reviews EC</a:t>
          </a:r>
        </a:p>
      </dsp:txBody>
      <dsp:txXfrm>
        <a:off x="3460551" y="681493"/>
        <a:ext cx="918634" cy="1443145"/>
      </dsp:txXfrm>
    </dsp:sp>
    <dsp:sp modelId="{9B0C0428-DDE3-45E2-A686-D315EC2E5871}">
      <dsp:nvSpPr>
        <dsp:cNvPr id="0" name=""/>
        <dsp:cNvSpPr/>
      </dsp:nvSpPr>
      <dsp:spPr>
        <a:xfrm>
          <a:off x="4492680" y="1297772"/>
          <a:ext cx="180018" cy="210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4492680" y="1339889"/>
        <a:ext cx="126013" cy="126353"/>
      </dsp:txXfrm>
    </dsp:sp>
    <dsp:sp modelId="{50EB1EDA-F51B-4448-BB20-C2A3FD2FE51E}">
      <dsp:nvSpPr>
        <dsp:cNvPr id="0" name=""/>
        <dsp:cNvSpPr/>
      </dsp:nvSpPr>
      <dsp:spPr>
        <a:xfrm>
          <a:off x="4747423" y="633825"/>
          <a:ext cx="961817" cy="1538480"/>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signs EC</a:t>
          </a:r>
        </a:p>
      </dsp:txBody>
      <dsp:txXfrm>
        <a:off x="4775594" y="661996"/>
        <a:ext cx="905475" cy="1482138"/>
      </dsp:txXfrm>
    </dsp:sp>
    <dsp:sp modelId="{5A9D6BF1-C241-4151-A876-9525EAF8D542}">
      <dsp:nvSpPr>
        <dsp:cNvPr id="0" name=""/>
        <dsp:cNvSpPr/>
      </dsp:nvSpPr>
      <dsp:spPr>
        <a:xfrm>
          <a:off x="5794156" y="1297772"/>
          <a:ext cx="180018" cy="210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5794156" y="1339889"/>
        <a:ext cx="126013" cy="126353"/>
      </dsp:txXfrm>
    </dsp:sp>
    <dsp:sp modelId="{F5941B44-2B04-474A-82D5-4260BF433973}">
      <dsp:nvSpPr>
        <dsp:cNvPr id="0" name=""/>
        <dsp:cNvSpPr/>
      </dsp:nvSpPr>
      <dsp:spPr>
        <a:xfrm>
          <a:off x="6048899" y="641980"/>
          <a:ext cx="978095" cy="1522171"/>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PD signs EC</a:t>
          </a:r>
        </a:p>
      </dsp:txBody>
      <dsp:txXfrm>
        <a:off x="6077546" y="670627"/>
        <a:ext cx="920801" cy="1464877"/>
      </dsp:txXfrm>
    </dsp:sp>
    <dsp:sp modelId="{D516E684-9500-4F60-A6BA-4EF1EE6C7BD8}">
      <dsp:nvSpPr>
        <dsp:cNvPr id="0" name=""/>
        <dsp:cNvSpPr/>
      </dsp:nvSpPr>
      <dsp:spPr>
        <a:xfrm>
          <a:off x="7111910" y="1297772"/>
          <a:ext cx="180018" cy="210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1" kern="1200">
            <a:latin typeface="Montserrat" panose="00000500000000000000" pitchFamily="2" charset="0"/>
          </a:endParaRPr>
        </a:p>
      </dsp:txBody>
      <dsp:txXfrm>
        <a:off x="7111910" y="1339889"/>
        <a:ext cx="126013" cy="126353"/>
      </dsp:txXfrm>
    </dsp:sp>
    <dsp:sp modelId="{D8CC181C-9AFA-408D-86CD-FD2E00AFE162}">
      <dsp:nvSpPr>
        <dsp:cNvPr id="0" name=""/>
        <dsp:cNvSpPr/>
      </dsp:nvSpPr>
      <dsp:spPr>
        <a:xfrm>
          <a:off x="7366653" y="641980"/>
          <a:ext cx="1308837" cy="1522171"/>
        </a:xfrm>
        <a:prstGeom prst="roundRect">
          <a:avLst>
            <a:gd name="adj" fmla="val 10000"/>
          </a:avLst>
        </a:prstGeom>
        <a:solidFill>
          <a:srgbClr val="1E608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PD exits the scholar in the PDPDCS</a:t>
          </a:r>
        </a:p>
      </dsp:txBody>
      <dsp:txXfrm>
        <a:off x="7404988" y="680315"/>
        <a:ext cx="1232167" cy="1445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362FF-2236-426C-B936-7600F78329B4}">
      <dsp:nvSpPr>
        <dsp:cNvPr id="0" name=""/>
        <dsp:cNvSpPr/>
      </dsp:nvSpPr>
      <dsp:spPr>
        <a:xfrm>
          <a:off x="0" y="122921"/>
          <a:ext cx="8534400" cy="101426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05B97E-A36A-4229-96DA-1047CDC0F13D}">
      <dsp:nvSpPr>
        <dsp:cNvPr id="0" name=""/>
        <dsp:cNvSpPr/>
      </dsp:nvSpPr>
      <dsp:spPr>
        <a:xfrm>
          <a:off x="191355" y="456093"/>
          <a:ext cx="348259" cy="3479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BD136-F487-4132-9753-2A407F03CC63}">
      <dsp:nvSpPr>
        <dsp:cNvPr id="0" name=""/>
        <dsp:cNvSpPr/>
      </dsp:nvSpPr>
      <dsp:spPr>
        <a:xfrm>
          <a:off x="730971" y="313762"/>
          <a:ext cx="7781288" cy="672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32" tIns="71132" rIns="71132" bIns="71132" numCol="1" spcCol="1270" anchor="ctr" anchorCtr="0">
          <a:noAutofit/>
        </a:bodyPr>
        <a:lstStyle/>
        <a:p>
          <a:pPr marL="0" lvl="0" indent="0" algn="l" defTabSz="800100">
            <a:lnSpc>
              <a:spcPct val="100000"/>
            </a:lnSpc>
            <a:spcBef>
              <a:spcPct val="0"/>
            </a:spcBef>
            <a:spcAft>
              <a:spcPct val="35000"/>
            </a:spcAft>
            <a:buNone/>
          </a:pPr>
          <a:r>
            <a:rPr lang="en-US" sz="1800" b="1" i="0" kern="1200" dirty="0">
              <a:latin typeface="Montserrat" panose="00000500000000000000" pitchFamily="2" charset="0"/>
            </a:rPr>
            <a:t>Enrolled</a:t>
          </a:r>
          <a:r>
            <a:rPr lang="en-US" sz="1800" b="0" i="0" kern="1200" dirty="0">
              <a:latin typeface="Montserrat" panose="00000500000000000000" pitchFamily="2" charset="0"/>
            </a:rPr>
            <a:t>: The scholar is currently enrolled in the funded training program.</a:t>
          </a:r>
          <a:endParaRPr lang="en-US" sz="1800" kern="1200" dirty="0">
            <a:latin typeface="Montserrat" panose="00000500000000000000" pitchFamily="2" charset="0"/>
          </a:endParaRPr>
        </a:p>
      </dsp:txBody>
      <dsp:txXfrm>
        <a:off x="730971" y="313762"/>
        <a:ext cx="7781288" cy="672117"/>
      </dsp:txXfrm>
    </dsp:sp>
    <dsp:sp modelId="{3C670D2D-12B7-47C9-ACBE-5EBCA45A2640}">
      <dsp:nvSpPr>
        <dsp:cNvPr id="0" name=""/>
        <dsp:cNvSpPr/>
      </dsp:nvSpPr>
      <dsp:spPr>
        <a:xfrm>
          <a:off x="0" y="1305213"/>
          <a:ext cx="8534400" cy="92315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E80A71-7A56-4CC3-ABC0-025A3FD27833}">
      <dsp:nvSpPr>
        <dsp:cNvPr id="0" name=""/>
        <dsp:cNvSpPr/>
      </dsp:nvSpPr>
      <dsp:spPr>
        <a:xfrm>
          <a:off x="191355" y="1592832"/>
          <a:ext cx="348259" cy="3479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E8965-BB61-492D-97CB-16922AD6207C}">
      <dsp:nvSpPr>
        <dsp:cNvPr id="0" name=""/>
        <dsp:cNvSpPr/>
      </dsp:nvSpPr>
      <dsp:spPr>
        <a:xfrm>
          <a:off x="730971" y="1428674"/>
          <a:ext cx="7781288" cy="715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32" tIns="71132" rIns="71132" bIns="71132" numCol="1" spcCol="1270" anchor="ctr" anchorCtr="0">
          <a:noAutofit/>
        </a:bodyPr>
        <a:lstStyle/>
        <a:p>
          <a:pPr marL="0" lvl="0" indent="0" algn="l" defTabSz="800100">
            <a:lnSpc>
              <a:spcPct val="100000"/>
            </a:lnSpc>
            <a:spcBef>
              <a:spcPct val="0"/>
            </a:spcBef>
            <a:spcAft>
              <a:spcPct val="35000"/>
            </a:spcAft>
            <a:buNone/>
          </a:pPr>
          <a:r>
            <a:rPr lang="en-US" sz="1800" b="1" i="0" kern="1200" dirty="0">
              <a:latin typeface="Montserrat" panose="00000500000000000000" pitchFamily="2" charset="0"/>
            </a:rPr>
            <a:t>Enrolled, No Longer Receiving OSEP Funding</a:t>
          </a:r>
          <a:r>
            <a:rPr lang="en-US" sz="1800" b="0" i="0" kern="1200" dirty="0">
              <a:latin typeface="Montserrat" panose="00000500000000000000" pitchFamily="2" charset="0"/>
            </a:rPr>
            <a:t>: The scholar is currently enrolled in the funded training program but is no longer receiving OSEP funding.</a:t>
          </a:r>
          <a:endParaRPr lang="en-US" sz="1800" kern="1200" dirty="0">
            <a:latin typeface="Montserrat" panose="00000500000000000000" pitchFamily="2" charset="0"/>
          </a:endParaRPr>
        </a:p>
      </dsp:txBody>
      <dsp:txXfrm>
        <a:off x="730971" y="1428674"/>
        <a:ext cx="7781288" cy="715771"/>
      </dsp:txXfrm>
    </dsp:sp>
    <dsp:sp modelId="{003D7B62-CB83-4F0C-8622-73DE4D73A489}">
      <dsp:nvSpPr>
        <dsp:cNvPr id="0" name=""/>
        <dsp:cNvSpPr/>
      </dsp:nvSpPr>
      <dsp:spPr>
        <a:xfrm>
          <a:off x="0" y="2396400"/>
          <a:ext cx="8534400" cy="95494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0E1256-AAC7-4604-B716-6A82C3181CDC}">
      <dsp:nvSpPr>
        <dsp:cNvPr id="0" name=""/>
        <dsp:cNvSpPr/>
      </dsp:nvSpPr>
      <dsp:spPr>
        <a:xfrm>
          <a:off x="191355" y="2699912"/>
          <a:ext cx="348259" cy="3479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DAF5C-C685-48AD-BB7D-D0E2B9A29DDA}">
      <dsp:nvSpPr>
        <dsp:cNvPr id="0" name=""/>
        <dsp:cNvSpPr/>
      </dsp:nvSpPr>
      <dsp:spPr>
        <a:xfrm>
          <a:off x="730971" y="2557581"/>
          <a:ext cx="7781288" cy="672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32" tIns="71132" rIns="71132" bIns="71132" numCol="1" spcCol="1270" anchor="ctr" anchorCtr="0">
          <a:noAutofit/>
        </a:bodyPr>
        <a:lstStyle/>
        <a:p>
          <a:pPr marL="0" lvl="0" indent="0" algn="l" defTabSz="800100">
            <a:lnSpc>
              <a:spcPct val="100000"/>
            </a:lnSpc>
            <a:spcBef>
              <a:spcPct val="0"/>
            </a:spcBef>
            <a:spcAft>
              <a:spcPct val="35000"/>
            </a:spcAft>
            <a:buNone/>
          </a:pPr>
          <a:r>
            <a:rPr lang="en-US" sz="1800" b="1" i="0" kern="1200" dirty="0">
              <a:latin typeface="Montserrat" panose="00000500000000000000" pitchFamily="2" charset="0"/>
            </a:rPr>
            <a:t>Graduated/Completed</a:t>
          </a:r>
          <a:r>
            <a:rPr lang="en-US" sz="1800" b="0" i="0" kern="1200" dirty="0">
              <a:latin typeface="Montserrat" panose="00000500000000000000" pitchFamily="2" charset="0"/>
            </a:rPr>
            <a:t>: The scholar has completed the funded training program. </a:t>
          </a:r>
          <a:endParaRPr lang="en-US" sz="1800" kern="1200" dirty="0">
            <a:latin typeface="Montserrat" panose="00000500000000000000" pitchFamily="2" charset="0"/>
          </a:endParaRPr>
        </a:p>
      </dsp:txBody>
      <dsp:txXfrm>
        <a:off x="730971" y="2557581"/>
        <a:ext cx="7781288" cy="672117"/>
      </dsp:txXfrm>
    </dsp:sp>
    <dsp:sp modelId="{023F503C-3A49-477B-AA6D-2CC1E5E85CAE}">
      <dsp:nvSpPr>
        <dsp:cNvPr id="0" name=""/>
        <dsp:cNvSpPr/>
      </dsp:nvSpPr>
      <dsp:spPr>
        <a:xfrm>
          <a:off x="0" y="3519374"/>
          <a:ext cx="8534400" cy="92311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402DD8-BBDA-4F35-A6C3-23A6019D810E}">
      <dsp:nvSpPr>
        <dsp:cNvPr id="0" name=""/>
        <dsp:cNvSpPr/>
      </dsp:nvSpPr>
      <dsp:spPr>
        <a:xfrm>
          <a:off x="191355" y="3806974"/>
          <a:ext cx="348259" cy="3479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DEA5E1-7E8A-4ADD-BBB6-DD8C15FBA9FB}">
      <dsp:nvSpPr>
        <dsp:cNvPr id="0" name=""/>
        <dsp:cNvSpPr/>
      </dsp:nvSpPr>
      <dsp:spPr>
        <a:xfrm>
          <a:off x="730971" y="3664643"/>
          <a:ext cx="7781288" cy="672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32" tIns="71132" rIns="71132" bIns="71132" numCol="1" spcCol="1270" anchor="ctr" anchorCtr="0">
          <a:noAutofit/>
        </a:bodyPr>
        <a:lstStyle/>
        <a:p>
          <a:pPr marL="0" lvl="0" indent="0" algn="l" defTabSz="800100">
            <a:lnSpc>
              <a:spcPct val="100000"/>
            </a:lnSpc>
            <a:spcBef>
              <a:spcPct val="0"/>
            </a:spcBef>
            <a:spcAft>
              <a:spcPct val="35000"/>
            </a:spcAft>
            <a:buNone/>
          </a:pPr>
          <a:r>
            <a:rPr lang="en-US" sz="1800" b="1" i="0" kern="1200">
              <a:latin typeface="Montserrat" panose="00000500000000000000" pitchFamily="2" charset="0"/>
            </a:rPr>
            <a:t>Exited without Completion</a:t>
          </a:r>
          <a:r>
            <a:rPr lang="en-US" sz="1800" b="0" i="0" kern="1200">
              <a:latin typeface="Montserrat" panose="00000500000000000000" pitchFamily="2" charset="0"/>
            </a:rPr>
            <a:t>: The scholar has exited the OSEP training program without completing the program. </a:t>
          </a:r>
          <a:endParaRPr lang="en-US" sz="1800" kern="1200">
            <a:latin typeface="Montserrat" panose="00000500000000000000" pitchFamily="2" charset="0"/>
          </a:endParaRPr>
        </a:p>
      </dsp:txBody>
      <dsp:txXfrm>
        <a:off x="730971" y="3664643"/>
        <a:ext cx="7781288" cy="6721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9E4C0-5873-4714-8C35-76CF751A8558}">
      <dsp:nvSpPr>
        <dsp:cNvPr id="0" name=""/>
        <dsp:cNvSpPr/>
      </dsp:nvSpPr>
      <dsp:spPr>
        <a:xfrm>
          <a:off x="453646" y="657366"/>
          <a:ext cx="2777430" cy="13887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rPr>
            <a:t>Project Directors must manage grants to ensure that:</a:t>
          </a:r>
        </a:p>
      </dsp:txBody>
      <dsp:txXfrm>
        <a:off x="494320" y="698040"/>
        <a:ext cx="2696082" cy="1307367"/>
      </dsp:txXfrm>
    </dsp:sp>
    <dsp:sp modelId="{F21E3461-C4D9-40BD-B8A2-A7740B7385EC}">
      <dsp:nvSpPr>
        <dsp:cNvPr id="0" name=""/>
        <dsp:cNvSpPr/>
      </dsp:nvSpPr>
      <dsp:spPr>
        <a:xfrm rot="20387253">
          <a:off x="3172691" y="996914"/>
          <a:ext cx="1896157" cy="54492"/>
        </a:xfrm>
        <a:custGeom>
          <a:avLst/>
          <a:gdLst/>
          <a:ahLst/>
          <a:cxnLst/>
          <a:rect l="0" t="0" r="0" b="0"/>
          <a:pathLst>
            <a:path>
              <a:moveTo>
                <a:pt x="0" y="27246"/>
              </a:moveTo>
              <a:lnTo>
                <a:pt x="1896157" y="2724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Montserrat" panose="00000500000000000000" pitchFamily="2" charset="0"/>
          </a:endParaRPr>
        </a:p>
      </dsp:txBody>
      <dsp:txXfrm>
        <a:off x="4073366" y="976756"/>
        <a:ext cx="94807" cy="94807"/>
      </dsp:txXfrm>
    </dsp:sp>
    <dsp:sp modelId="{FD9C7171-2C85-470D-BC71-56B788C3EDE3}">
      <dsp:nvSpPr>
        <dsp:cNvPr id="0" name=""/>
        <dsp:cNvSpPr/>
      </dsp:nvSpPr>
      <dsp:spPr>
        <a:xfrm>
          <a:off x="5010465" y="2239"/>
          <a:ext cx="2777430" cy="1388715"/>
        </a:xfrm>
        <a:prstGeom prst="roundRect">
          <a:avLst>
            <a:gd name="adj" fmla="val 10000"/>
          </a:avLst>
        </a:prstGeom>
        <a:solidFill>
          <a:srgbClr val="55C05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rPr>
            <a:t>All scholars can </a:t>
          </a:r>
          <a:r>
            <a:rPr lang="en-US" sz="1600" b="1" u="sng" kern="1200" dirty="0">
              <a:latin typeface="Montserrat" panose="00000500000000000000" pitchFamily="2" charset="0"/>
            </a:rPr>
            <a:t>complete</a:t>
          </a:r>
          <a:r>
            <a:rPr lang="en-US" sz="1600" kern="1200" dirty="0">
              <a:latin typeface="Montserrat" panose="00000500000000000000" pitchFamily="2" charset="0"/>
            </a:rPr>
            <a:t> the degree program </a:t>
          </a:r>
          <a:r>
            <a:rPr lang="en-US" sz="1600" b="1" u="sng" kern="1200" dirty="0">
              <a:latin typeface="Montserrat" panose="00000500000000000000" pitchFamily="2" charset="0"/>
            </a:rPr>
            <a:t>before the grant ends</a:t>
          </a:r>
          <a:r>
            <a:rPr lang="en-US" sz="1600" kern="1200" dirty="0">
              <a:latin typeface="Montserrat" panose="00000500000000000000" pitchFamily="2" charset="0"/>
            </a:rPr>
            <a:t>; </a:t>
          </a:r>
        </a:p>
      </dsp:txBody>
      <dsp:txXfrm>
        <a:off x="5051139" y="42913"/>
        <a:ext cx="2696082" cy="1307367"/>
      </dsp:txXfrm>
    </dsp:sp>
    <dsp:sp modelId="{E34D7F68-D33C-4A51-AB77-B50D5DAF68C6}">
      <dsp:nvSpPr>
        <dsp:cNvPr id="0" name=""/>
        <dsp:cNvSpPr/>
      </dsp:nvSpPr>
      <dsp:spPr>
        <a:xfrm rot="1673635">
          <a:off x="3114118" y="1795425"/>
          <a:ext cx="2013303" cy="54492"/>
        </a:xfrm>
        <a:custGeom>
          <a:avLst/>
          <a:gdLst/>
          <a:ahLst/>
          <a:cxnLst/>
          <a:rect l="0" t="0" r="0" b="0"/>
          <a:pathLst>
            <a:path>
              <a:moveTo>
                <a:pt x="0" y="27246"/>
              </a:moveTo>
              <a:lnTo>
                <a:pt x="2013303" y="2724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Montserrat" panose="00000500000000000000" pitchFamily="2" charset="0"/>
          </a:endParaRPr>
        </a:p>
      </dsp:txBody>
      <dsp:txXfrm>
        <a:off x="4070438" y="1772339"/>
        <a:ext cx="100665" cy="100665"/>
      </dsp:txXfrm>
    </dsp:sp>
    <dsp:sp modelId="{536A187A-F465-4E28-8D62-3E7366F056DD}">
      <dsp:nvSpPr>
        <dsp:cNvPr id="0" name=""/>
        <dsp:cNvSpPr/>
      </dsp:nvSpPr>
      <dsp:spPr>
        <a:xfrm>
          <a:off x="5010465" y="1599262"/>
          <a:ext cx="2777430" cy="1388715"/>
        </a:xfrm>
        <a:prstGeom prst="roundRect">
          <a:avLst>
            <a:gd name="adj" fmla="val 10000"/>
          </a:avLst>
        </a:prstGeom>
        <a:solidFill>
          <a:srgbClr val="55C05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rPr>
            <a:t>Scholars are enrolled early (Year 1) with sufficient time, funding, and support to complete the program; and</a:t>
          </a:r>
        </a:p>
      </dsp:txBody>
      <dsp:txXfrm>
        <a:off x="5051139" y="1639936"/>
        <a:ext cx="2696082" cy="1307367"/>
      </dsp:txXfrm>
    </dsp:sp>
    <dsp:sp modelId="{4ECC85B0-E3B0-430A-B8C9-11A005A6B89A}">
      <dsp:nvSpPr>
        <dsp:cNvPr id="0" name=""/>
        <dsp:cNvSpPr/>
      </dsp:nvSpPr>
      <dsp:spPr>
        <a:xfrm rot="3298530">
          <a:off x="2570582" y="2593937"/>
          <a:ext cx="3100376" cy="54492"/>
        </a:xfrm>
        <a:custGeom>
          <a:avLst/>
          <a:gdLst/>
          <a:ahLst/>
          <a:cxnLst/>
          <a:rect l="0" t="0" r="0" b="0"/>
          <a:pathLst>
            <a:path>
              <a:moveTo>
                <a:pt x="0" y="27246"/>
              </a:moveTo>
              <a:lnTo>
                <a:pt x="3100376" y="2724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ontserrat" panose="00000500000000000000" pitchFamily="2" charset="0"/>
          </a:endParaRPr>
        </a:p>
      </dsp:txBody>
      <dsp:txXfrm>
        <a:off x="4043261" y="2543673"/>
        <a:ext cx="155018" cy="155018"/>
      </dsp:txXfrm>
    </dsp:sp>
    <dsp:sp modelId="{A448C8C9-1D0F-4123-A139-5B2D4B46CE65}">
      <dsp:nvSpPr>
        <dsp:cNvPr id="0" name=""/>
        <dsp:cNvSpPr/>
      </dsp:nvSpPr>
      <dsp:spPr>
        <a:xfrm>
          <a:off x="5010465" y="3196284"/>
          <a:ext cx="2777430" cy="1388715"/>
        </a:xfrm>
        <a:prstGeom prst="roundRect">
          <a:avLst>
            <a:gd name="adj" fmla="val 10000"/>
          </a:avLst>
        </a:prstGeom>
        <a:solidFill>
          <a:srgbClr val="55C05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rPr>
            <a:t>The </a:t>
          </a:r>
          <a:r>
            <a:rPr lang="en-US" sz="1600" b="1" kern="1200" dirty="0">
              <a:latin typeface="Montserrat" panose="00000500000000000000" pitchFamily="2" charset="0"/>
            </a:rPr>
            <a:t>number of scholars </a:t>
          </a:r>
          <a:r>
            <a:rPr lang="en-US" sz="1600" kern="1200" dirty="0">
              <a:latin typeface="Montserrat" panose="00000500000000000000" pitchFamily="2" charset="0"/>
            </a:rPr>
            <a:t>proposed, enrolled, and completed </a:t>
          </a:r>
          <a:r>
            <a:rPr lang="en-US" sz="1600" b="1" kern="1200" dirty="0">
              <a:latin typeface="Montserrat" panose="00000500000000000000" pitchFamily="2" charset="0"/>
            </a:rPr>
            <a:t>meets outlined expectations</a:t>
          </a:r>
          <a:r>
            <a:rPr lang="en-US" sz="1600" kern="1200" dirty="0">
              <a:latin typeface="Montserrat" panose="00000500000000000000" pitchFamily="2" charset="0"/>
            </a:rPr>
            <a:t>. </a:t>
          </a:r>
        </a:p>
      </dsp:txBody>
      <dsp:txXfrm>
        <a:off x="5051139" y="3236958"/>
        <a:ext cx="2696082" cy="1307367"/>
      </dsp:txXfrm>
    </dsp:sp>
    <dsp:sp modelId="{D2F77288-EF1D-4C41-92F6-C45EBA1CE5BB}">
      <dsp:nvSpPr>
        <dsp:cNvPr id="0" name=""/>
        <dsp:cNvSpPr/>
      </dsp:nvSpPr>
      <dsp:spPr>
        <a:xfrm>
          <a:off x="1025268" y="2943830"/>
          <a:ext cx="2777430" cy="1388715"/>
        </a:xfrm>
        <a:prstGeom prst="roundRect">
          <a:avLst>
            <a:gd name="adj" fmla="val 10000"/>
          </a:avLst>
        </a:prstGeom>
        <a:solidFill>
          <a:srgbClr val="294A7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rPr>
            <a:t>Contact your OSEP Project Officer to discuss changes in the number of or completion status of scholars.</a:t>
          </a:r>
        </a:p>
      </dsp:txBody>
      <dsp:txXfrm>
        <a:off x="1065942" y="2984504"/>
        <a:ext cx="2696082" cy="13073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780A7-2D10-4920-894D-79E83707BEC8}">
      <dsp:nvSpPr>
        <dsp:cNvPr id="0" name=""/>
        <dsp:cNvSpPr/>
      </dsp:nvSpPr>
      <dsp:spPr>
        <a:xfrm>
          <a:off x="1579187" y="799"/>
          <a:ext cx="6316749" cy="8191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562" tIns="208072" rIns="122562" bIns="208072" numCol="1" spcCol="1270" anchor="ctr" anchorCtr="0">
          <a:noAutofit/>
        </a:bodyPr>
        <a:lstStyle/>
        <a:p>
          <a:pPr marL="0" lvl="0" indent="0" algn="l" defTabSz="889000">
            <a:lnSpc>
              <a:spcPct val="90000"/>
            </a:lnSpc>
            <a:spcBef>
              <a:spcPct val="0"/>
            </a:spcBef>
            <a:spcAft>
              <a:spcPct val="35000"/>
            </a:spcAft>
            <a:buNone/>
          </a:pPr>
          <a:r>
            <a:rPr lang="en-US" sz="2000" kern="1200">
              <a:latin typeface="Montserrat" panose="00000500000000000000" pitchFamily="2" charset="0"/>
            </a:rPr>
            <a:t>Add serviceobligation@ed.gov to your contact list;</a:t>
          </a:r>
        </a:p>
      </dsp:txBody>
      <dsp:txXfrm>
        <a:off x="1579187" y="799"/>
        <a:ext cx="6316749" cy="819182"/>
      </dsp:txXfrm>
    </dsp:sp>
    <dsp:sp modelId="{912A5388-36F7-4E08-9893-4B91B5600B30}">
      <dsp:nvSpPr>
        <dsp:cNvPr id="0" name=""/>
        <dsp:cNvSpPr/>
      </dsp:nvSpPr>
      <dsp:spPr>
        <a:xfrm>
          <a:off x="0" y="799"/>
          <a:ext cx="1579187" cy="819182"/>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65" tIns="80917" rIns="83565" bIns="80917" numCol="1" spcCol="1270" anchor="ctr" anchorCtr="0">
          <a:noAutofit/>
        </a:bodyPr>
        <a:lstStyle/>
        <a:p>
          <a:pPr marL="0" lvl="0" indent="0" algn="ctr" defTabSz="1244600">
            <a:lnSpc>
              <a:spcPct val="90000"/>
            </a:lnSpc>
            <a:spcBef>
              <a:spcPct val="0"/>
            </a:spcBef>
            <a:spcAft>
              <a:spcPct val="35000"/>
            </a:spcAft>
            <a:buNone/>
          </a:pPr>
          <a:r>
            <a:rPr lang="en-US" sz="2800" kern="1200">
              <a:latin typeface="Montserrat" panose="00000500000000000000" pitchFamily="2" charset="0"/>
            </a:rPr>
            <a:t>Add</a:t>
          </a:r>
        </a:p>
      </dsp:txBody>
      <dsp:txXfrm>
        <a:off x="0" y="799"/>
        <a:ext cx="1579187" cy="819182"/>
      </dsp:txXfrm>
    </dsp:sp>
    <dsp:sp modelId="{FF6C2609-2E65-4571-B4E5-57C56C48AD2A}">
      <dsp:nvSpPr>
        <dsp:cNvPr id="0" name=""/>
        <dsp:cNvSpPr/>
      </dsp:nvSpPr>
      <dsp:spPr>
        <a:xfrm>
          <a:off x="1579187" y="869133"/>
          <a:ext cx="6316749" cy="8191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562" tIns="208072" rIns="122562" bIns="208072" numCol="1" spcCol="1270" anchor="ctr" anchorCtr="0">
          <a:noAutofit/>
        </a:bodyPr>
        <a:lstStyle/>
        <a:p>
          <a:pPr marL="0" lvl="0" indent="0" algn="l" defTabSz="889000">
            <a:lnSpc>
              <a:spcPct val="90000"/>
            </a:lnSpc>
            <a:spcBef>
              <a:spcPct val="0"/>
            </a:spcBef>
            <a:spcAft>
              <a:spcPct val="35000"/>
            </a:spcAft>
            <a:buNone/>
          </a:pPr>
          <a:r>
            <a:rPr lang="en-US" sz="2000" kern="1200">
              <a:latin typeface="Montserrat" panose="00000500000000000000" pitchFamily="2" charset="0"/>
            </a:rPr>
            <a:t>Check email settings to be sure emails from this account are not marked as spam; and</a:t>
          </a:r>
        </a:p>
      </dsp:txBody>
      <dsp:txXfrm>
        <a:off x="1579187" y="869133"/>
        <a:ext cx="6316749" cy="819182"/>
      </dsp:txXfrm>
    </dsp:sp>
    <dsp:sp modelId="{BA1B059F-7FAF-45DC-857C-E5F35595C04D}">
      <dsp:nvSpPr>
        <dsp:cNvPr id="0" name=""/>
        <dsp:cNvSpPr/>
      </dsp:nvSpPr>
      <dsp:spPr>
        <a:xfrm>
          <a:off x="0" y="869133"/>
          <a:ext cx="1579187" cy="819182"/>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65" tIns="80917" rIns="83565" bIns="80917" numCol="1" spcCol="1270" anchor="ctr" anchorCtr="0">
          <a:noAutofit/>
        </a:bodyPr>
        <a:lstStyle/>
        <a:p>
          <a:pPr marL="0" lvl="0" indent="0" algn="ctr" defTabSz="1244600">
            <a:lnSpc>
              <a:spcPct val="90000"/>
            </a:lnSpc>
            <a:spcBef>
              <a:spcPct val="0"/>
            </a:spcBef>
            <a:spcAft>
              <a:spcPct val="35000"/>
            </a:spcAft>
            <a:buNone/>
          </a:pPr>
          <a:r>
            <a:rPr lang="en-US" sz="2800" kern="1200">
              <a:latin typeface="Montserrat" panose="00000500000000000000" pitchFamily="2" charset="0"/>
            </a:rPr>
            <a:t>Check</a:t>
          </a:r>
        </a:p>
      </dsp:txBody>
      <dsp:txXfrm>
        <a:off x="0" y="869133"/>
        <a:ext cx="1579187" cy="819182"/>
      </dsp:txXfrm>
    </dsp:sp>
    <dsp:sp modelId="{982F1041-B8DD-4B01-993D-0BEA7D1658F0}">
      <dsp:nvSpPr>
        <dsp:cNvPr id="0" name=""/>
        <dsp:cNvSpPr/>
      </dsp:nvSpPr>
      <dsp:spPr>
        <a:xfrm>
          <a:off x="1579187" y="1737466"/>
          <a:ext cx="6316749" cy="8191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562" tIns="208072" rIns="122562" bIns="208072" numCol="1" spcCol="1270" anchor="ctr" anchorCtr="0">
          <a:noAutofit/>
        </a:bodyPr>
        <a:lstStyle/>
        <a:p>
          <a:pPr marL="0" lvl="0" indent="0" algn="l" defTabSz="889000">
            <a:lnSpc>
              <a:spcPct val="90000"/>
            </a:lnSpc>
            <a:spcBef>
              <a:spcPct val="0"/>
            </a:spcBef>
            <a:spcAft>
              <a:spcPct val="35000"/>
            </a:spcAft>
            <a:buNone/>
          </a:pPr>
          <a:r>
            <a:rPr lang="en-US" sz="2000" kern="1200">
              <a:latin typeface="Montserrat" panose="00000500000000000000" pitchFamily="2" charset="0"/>
            </a:rPr>
            <a:t>Enter a non-IHE email address for each scholar.</a:t>
          </a:r>
        </a:p>
      </dsp:txBody>
      <dsp:txXfrm>
        <a:off x="1579187" y="1737466"/>
        <a:ext cx="6316749" cy="819182"/>
      </dsp:txXfrm>
    </dsp:sp>
    <dsp:sp modelId="{8F01310E-1BD6-4819-A879-4B1C1426C206}">
      <dsp:nvSpPr>
        <dsp:cNvPr id="0" name=""/>
        <dsp:cNvSpPr/>
      </dsp:nvSpPr>
      <dsp:spPr>
        <a:xfrm>
          <a:off x="0" y="1737466"/>
          <a:ext cx="1579187" cy="819182"/>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65" tIns="80917" rIns="83565" bIns="80917" numCol="1" spcCol="1270" anchor="ctr" anchorCtr="0">
          <a:noAutofit/>
        </a:bodyPr>
        <a:lstStyle/>
        <a:p>
          <a:pPr marL="0" lvl="0" indent="0" algn="ctr" defTabSz="1244600">
            <a:lnSpc>
              <a:spcPct val="90000"/>
            </a:lnSpc>
            <a:spcBef>
              <a:spcPct val="0"/>
            </a:spcBef>
            <a:spcAft>
              <a:spcPct val="35000"/>
            </a:spcAft>
            <a:buNone/>
          </a:pPr>
          <a:r>
            <a:rPr lang="en-US" sz="2800" kern="1200">
              <a:latin typeface="Montserrat" panose="00000500000000000000" pitchFamily="2" charset="0"/>
            </a:rPr>
            <a:t>Enter</a:t>
          </a:r>
        </a:p>
      </dsp:txBody>
      <dsp:txXfrm>
        <a:off x="0" y="1737466"/>
        <a:ext cx="1579187" cy="8191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67E99-D365-4EDA-8E4F-F43A861C5C42}">
      <dsp:nvSpPr>
        <dsp:cNvPr id="0" name=""/>
        <dsp:cNvSpPr/>
      </dsp:nvSpPr>
      <dsp:spPr>
        <a:xfrm>
          <a:off x="0" y="246405"/>
          <a:ext cx="8458200" cy="12647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ontserrat" panose="00000500000000000000" pitchFamily="2" charset="0"/>
            </a:rPr>
            <a:t>PDPDCS staff must notify the Department’s Education Security Operation Center (EDSOC), document the incident, and expunge the file or email from the servers</a:t>
          </a:r>
        </a:p>
      </dsp:txBody>
      <dsp:txXfrm>
        <a:off x="61741" y="308146"/>
        <a:ext cx="8334718" cy="1141288"/>
      </dsp:txXfrm>
    </dsp:sp>
    <dsp:sp modelId="{62C986B0-C37D-409F-AC6B-0E9AE0812E7A}">
      <dsp:nvSpPr>
        <dsp:cNvPr id="0" name=""/>
        <dsp:cNvSpPr/>
      </dsp:nvSpPr>
      <dsp:spPr>
        <a:xfrm>
          <a:off x="0" y="1577415"/>
          <a:ext cx="8458200" cy="1264770"/>
        </a:xfrm>
        <a:prstGeom prst="roundRect">
          <a:avLst/>
        </a:prstGeom>
        <a:solidFill>
          <a:srgbClr val="637D8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ontserrat" panose="00000500000000000000" pitchFamily="2" charset="0"/>
            </a:rPr>
            <a:t>Additional interviews, investigations, and mitigation strategies may be necessary</a:t>
          </a:r>
        </a:p>
      </dsp:txBody>
      <dsp:txXfrm>
        <a:off x="61741" y="1639156"/>
        <a:ext cx="8334718" cy="1141288"/>
      </dsp:txXfrm>
    </dsp:sp>
    <dsp:sp modelId="{C4CD57F3-5872-4383-AE23-978BCC228097}">
      <dsp:nvSpPr>
        <dsp:cNvPr id="0" name=""/>
        <dsp:cNvSpPr/>
      </dsp:nvSpPr>
      <dsp:spPr>
        <a:xfrm>
          <a:off x="0" y="2908425"/>
          <a:ext cx="8458200" cy="1264770"/>
        </a:xfrm>
        <a:prstGeom prst="roundRect">
          <a:avLst/>
        </a:prstGeom>
        <a:solidFill>
          <a:srgbClr val="294A7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ontserrat" panose="00000500000000000000" pitchFamily="2" charset="0"/>
            </a:rPr>
            <a:t>PDPDCS Staff must review all other scholar records and documentation associated with the grantee</a:t>
          </a:r>
        </a:p>
      </dsp:txBody>
      <dsp:txXfrm>
        <a:off x="61741" y="2970166"/>
        <a:ext cx="8334718" cy="11412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6D280-5858-4254-9055-632B40E45C8C}">
      <dsp:nvSpPr>
        <dsp:cNvPr id="0" name=""/>
        <dsp:cNvSpPr/>
      </dsp:nvSpPr>
      <dsp:spPr>
        <a:xfrm>
          <a:off x="0" y="548"/>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38920-8576-4DCA-9D4B-6F4823BD26C6}">
      <dsp:nvSpPr>
        <dsp:cNvPr id="0" name=""/>
        <dsp:cNvSpPr/>
      </dsp:nvSpPr>
      <dsp:spPr>
        <a:xfrm>
          <a:off x="388470" y="289493"/>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8808C-BBA3-4FBC-A3FA-9849EFAFE593}">
      <dsp:nvSpPr>
        <dsp:cNvPr id="0" name=""/>
        <dsp:cNvSpPr/>
      </dsp:nvSpPr>
      <dsp:spPr>
        <a:xfrm>
          <a:off x="1483251" y="548"/>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Always encrypt files being sent by email, including to the PDPDCS Help Desk.</a:t>
          </a:r>
        </a:p>
      </dsp:txBody>
      <dsp:txXfrm>
        <a:off x="1483251" y="548"/>
        <a:ext cx="6974948" cy="1284200"/>
      </dsp:txXfrm>
    </dsp:sp>
    <dsp:sp modelId="{D9A3FC20-A56F-468C-8613-3587575247B5}">
      <dsp:nvSpPr>
        <dsp:cNvPr id="0" name=""/>
        <dsp:cNvSpPr/>
      </dsp:nvSpPr>
      <dsp:spPr>
        <a:xfrm>
          <a:off x="0" y="1605799"/>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15B04A-ED6E-417B-A75C-DB21F246C303}">
      <dsp:nvSpPr>
        <dsp:cNvPr id="0" name=""/>
        <dsp:cNvSpPr/>
      </dsp:nvSpPr>
      <dsp:spPr>
        <a:xfrm>
          <a:off x="388470" y="1894744"/>
          <a:ext cx="706310" cy="706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FA66C-01F6-46B1-AB2B-8FAE40AA55DB}">
      <dsp:nvSpPr>
        <dsp:cNvPr id="0" name=""/>
        <dsp:cNvSpPr/>
      </dsp:nvSpPr>
      <dsp:spPr>
        <a:xfrm>
          <a:off x="1483251" y="1605799"/>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Use the digital Pre-Scholarship Agreements and Exit Certifications to avoid uploading a document to the wrong scholar record. </a:t>
          </a:r>
        </a:p>
      </dsp:txBody>
      <dsp:txXfrm>
        <a:off x="1483251" y="1605799"/>
        <a:ext cx="6974948" cy="1284200"/>
      </dsp:txXfrm>
    </dsp:sp>
    <dsp:sp modelId="{84761C27-2494-47B9-A4A0-5DF21F984084}">
      <dsp:nvSpPr>
        <dsp:cNvPr id="0" name=""/>
        <dsp:cNvSpPr/>
      </dsp:nvSpPr>
      <dsp:spPr>
        <a:xfrm>
          <a:off x="0" y="3200404"/>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C86B8-137B-445A-9FCD-078F1835E0F8}">
      <dsp:nvSpPr>
        <dsp:cNvPr id="0" name=""/>
        <dsp:cNvSpPr/>
      </dsp:nvSpPr>
      <dsp:spPr>
        <a:xfrm>
          <a:off x="388470" y="3499995"/>
          <a:ext cx="706310" cy="706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6135C-27C1-4842-8EAA-9D2C5C9991BD}">
      <dsp:nvSpPr>
        <dsp:cNvPr id="0" name=""/>
        <dsp:cNvSpPr/>
      </dsp:nvSpPr>
      <dsp:spPr>
        <a:xfrm>
          <a:off x="1483251" y="3211050"/>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Implement a file naming convention to track files associated with each scholar’s record: PSA_J_DOE.pdf</a:t>
          </a:r>
          <a:r>
            <a:rPr lang="en-US" sz="2100" kern="1200" dirty="0"/>
            <a:t>.</a:t>
          </a:r>
        </a:p>
      </dsp:txBody>
      <dsp:txXfrm>
        <a:off x="1483251" y="3211050"/>
        <a:ext cx="6974948" cy="12842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900" tIns="46950" rIns="93900" bIns="46950" rtlCol="0"/>
          <a:lstStyle>
            <a:lvl1pPr algn="r">
              <a:defRPr sz="1200"/>
            </a:lvl1pPr>
          </a:lstStyle>
          <a:p>
            <a:fld id="{0F8813D8-8A98-460D-81D4-72C70E4D7405}" type="datetimeFigureOut">
              <a:rPr lang="en-US" smtClean="0"/>
              <a:pPr/>
              <a:t>1/31/2023</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900" tIns="46950" rIns="93900" bIns="46950" rtlCol="0" anchor="b"/>
          <a:lstStyle>
            <a:lvl1pPr algn="r">
              <a:defRPr sz="1200"/>
            </a:lvl1pPr>
          </a:lstStyle>
          <a:p>
            <a:fld id="{CA0EDE7E-E212-4495-BCA2-5713ED66EEA4}" type="slidenum">
              <a:rPr lang="en-US" smtClean="0"/>
              <a:pPr/>
              <a:t>‹#›</a:t>
            </a:fld>
            <a:endParaRPr lang="en-US" dirty="0"/>
          </a:p>
        </p:txBody>
      </p:sp>
    </p:spTree>
    <p:extLst>
      <p:ext uri="{BB962C8B-B14F-4D97-AF65-F5344CB8AC3E}">
        <p14:creationId xmlns:p14="http://schemas.microsoft.com/office/powerpoint/2010/main" val="285031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900" tIns="46950" rIns="93900" bIns="46950" rtlCol="0"/>
          <a:lstStyle>
            <a:lvl1pPr algn="r">
              <a:defRPr sz="1200"/>
            </a:lvl1pPr>
          </a:lstStyle>
          <a:p>
            <a:fld id="{A005CAA2-D0F4-4FD7-938B-19F89EC3E682}" type="datetimeFigureOut">
              <a:rPr lang="en-US" smtClean="0"/>
              <a:pPr/>
              <a:t>1/31/2023</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900" tIns="46950" rIns="93900" bIns="4695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900" tIns="46950" rIns="93900" bIns="469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900" tIns="46950" rIns="93900" bIns="46950" rtlCol="0" anchor="b"/>
          <a:lstStyle>
            <a:lvl1pPr algn="r">
              <a:defRPr sz="1200"/>
            </a:lvl1pPr>
          </a:lstStyle>
          <a:p>
            <a:fld id="{E86AF46F-95C2-4F68-8F66-EE18049CE23B}" type="slidenum">
              <a:rPr lang="en-US" smtClean="0"/>
              <a:pPr/>
              <a:t>‹#›</a:t>
            </a:fld>
            <a:endParaRPr lang="en-US" dirty="0"/>
          </a:p>
        </p:txBody>
      </p:sp>
    </p:spTree>
    <p:extLst>
      <p:ext uri="{BB962C8B-B14F-4D97-AF65-F5344CB8AC3E}">
        <p14:creationId xmlns:p14="http://schemas.microsoft.com/office/powerpoint/2010/main" val="210961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EjgQkAaIdQ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EjgQkAaIdQ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dp.ed.gov/OSEP/Content/pdf/OSEP-PDPDCS-Final-Closeout-Checklist_v1b.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dp.ed.gov/OSEP/Home/Agreements/"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pdp.ed.gov/OSEP/Home/regulatoryfaqs" TargetMode="External"/><Relationship Id="rId4" Type="http://schemas.openxmlformats.org/officeDocument/2006/relationships/hyperlink" Target="https://pdp.ed.gov/OSEP/Regulation/ProgramRegs2006"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a:t>
            </a:fld>
            <a:endParaRPr lang="en-US" dirty="0"/>
          </a:p>
        </p:txBody>
      </p:sp>
    </p:spTree>
    <p:extLst>
      <p:ext uri="{BB962C8B-B14F-4D97-AF65-F5344CB8AC3E}">
        <p14:creationId xmlns:p14="http://schemas.microsoft.com/office/powerpoint/2010/main" val="343437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10</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When enrolling scholars, the Project Director and the scholar must both sign the Pre-Scholarship Agreement. The legally binding PSA outlines the terms and conditions of PDP funding. You, as g</a:t>
            </a:r>
            <a:r>
              <a:rPr lang="en-US" dirty="0">
                <a:effectLst/>
              </a:rPr>
              <a:t>rantees,</a:t>
            </a:r>
            <a:r>
              <a:rPr lang="en-US" baseline="0" dirty="0">
                <a:effectLst/>
              </a:rPr>
              <a:t> </a:t>
            </a:r>
            <a:r>
              <a:rPr lang="en-US" dirty="0">
                <a:effectLst/>
              </a:rPr>
              <a:t>are responsible for the accuracy and maintenance of these documents for funded scholars.</a:t>
            </a:r>
            <a:r>
              <a:rPr lang="en-US" baseline="0" dirty="0">
                <a:effectLst/>
              </a:rPr>
              <a:t> If you choose to use the digital version of the PSA, please make sure you download and save a copy.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Grantees must retain grant records until all service obligation has been fulfilled or paid back. So please stay in touch with scholars until they have completed their service obligation.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154262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OSEP strongly encourages that all grantees use the digital versions of the agreements to decrease potential security incidents and to avoid uploading invalid agreements. </a:t>
            </a:r>
          </a:p>
          <a:p>
            <a:endParaRPr lang="en-US" dirty="0"/>
          </a:p>
          <a:p>
            <a:r>
              <a:rPr lang="en-US" dirty="0"/>
              <a:t>Here is a visual overview and answers to common questions about using the digital pre-scholarship agreement. </a:t>
            </a:r>
          </a:p>
          <a:p>
            <a:endParaRPr lang="en-US" dirty="0"/>
          </a:p>
          <a:p>
            <a:r>
              <a:rPr lang="en-US" dirty="0"/>
              <a:t>Answers to common questions:</a:t>
            </a:r>
          </a:p>
          <a:p>
            <a:pPr marL="171450" indent="-171450">
              <a:buFont typeface="Arial" panose="020B0604020202020204" pitchFamily="34" charset="0"/>
              <a:buChar char="•"/>
            </a:pPr>
            <a:r>
              <a:rPr lang="en-US" dirty="0"/>
              <a:t>PDs </a:t>
            </a:r>
            <a:r>
              <a:rPr lang="en-US" b="1" dirty="0"/>
              <a:t>and </a:t>
            </a:r>
            <a:r>
              <a:rPr lang="en-US" b="0" dirty="0"/>
              <a:t>secondary users can initiate the digital PSA, but </a:t>
            </a:r>
            <a:r>
              <a:rPr lang="en-US" b="1" dirty="0"/>
              <a:t>only </a:t>
            </a:r>
            <a:r>
              <a:rPr lang="en-US" b="0" dirty="0"/>
              <a:t>the project director can sign the final agreement</a:t>
            </a:r>
          </a:p>
          <a:p>
            <a:pPr marL="171450" indent="-171450">
              <a:buFont typeface="Arial" panose="020B0604020202020204" pitchFamily="34" charset="0"/>
              <a:buChar char="•"/>
            </a:pPr>
            <a:r>
              <a:rPr lang="en-US" b="0" dirty="0"/>
              <a:t>You will be able to download a redacted PDF of the signed agreement from the PDPDCS.</a:t>
            </a:r>
          </a:p>
          <a:p>
            <a:pPr marL="171450" indent="-171450">
              <a:buFont typeface="Arial" panose="020B0604020202020204" pitchFamily="34" charset="0"/>
              <a:buChar char="•"/>
            </a:pPr>
            <a:r>
              <a:rPr lang="en-US" b="0" dirty="0"/>
              <a:t>When completing the digital agreement, grantees still need to fill out the scholar’s contact information in Section B and section C; however Section C is optional. </a:t>
            </a:r>
          </a:p>
          <a:p>
            <a:pPr marL="171450" indent="-171450">
              <a:buFont typeface="Arial" panose="020B0604020202020204" pitchFamily="34" charset="0"/>
              <a:buChar cha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will need the scholar’s SSN to create a scholar record (either using the digital process or to upload a physical PSA). If you are using the physical or PDF version of the PSA, you must redact the SSN in the PSA prior to uploading the signed agreement to the PDPDCS. If you use the digital PSA process, the PDPDCS will automatically redact the SSN in the signed version that is converted to pdf that can be downloaded by the user.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11</a:t>
            </a:fld>
            <a:endParaRPr lang="en-US" dirty="0"/>
          </a:p>
        </p:txBody>
      </p:sp>
    </p:spTree>
    <p:extLst>
      <p:ext uri="{BB962C8B-B14F-4D97-AF65-F5344CB8AC3E}">
        <p14:creationId xmlns:p14="http://schemas.microsoft.com/office/powerpoint/2010/main" val="1617583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go to </a:t>
            </a:r>
            <a:r>
              <a:rPr lang="en-US" b="0" i="0" u="none" strike="noStrike" dirty="0">
                <a:effectLst/>
                <a:latin typeface="Roboto" panose="02000000000000000000" pitchFamily="2" charset="0"/>
                <a:hlinkClick r:id="rId3"/>
              </a:rPr>
              <a:t>https://youtu.be/EjgQkAaIdQk</a:t>
            </a:r>
            <a:r>
              <a:rPr lang="en-US" b="0" i="0" u="none" strike="noStrike" dirty="0">
                <a:effectLst/>
                <a:latin typeface="Roboto" panose="02000000000000000000" pitchFamily="2" charset="0"/>
              </a:rPr>
              <a:t> to view the live demonstration. </a:t>
            </a: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12</a:t>
            </a:fld>
            <a:endParaRPr lang="en-US" dirty="0"/>
          </a:p>
        </p:txBody>
      </p:sp>
    </p:spTree>
    <p:extLst>
      <p:ext uri="{BB962C8B-B14F-4D97-AF65-F5344CB8AC3E}">
        <p14:creationId xmlns:p14="http://schemas.microsoft.com/office/powerpoint/2010/main" val="1148891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Remember, scholars whose information has been entered and “saved for later” will be in a pending status. </a:t>
            </a:r>
            <a:r>
              <a:rPr lang="en-US" dirty="0"/>
              <a:t>Scholar records must be “submitted” to ensure their information is complete. Clicking “save and submit” on each scholar record will allow the scholar to access their record within the PDPDCS and begin entering eligible employment, if applicable.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Scholars cannot remain in a “pending” status for longer than 30 days and scholar records cannot be “submitted” until all required items are entered.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PDPDCS Help Desk will identify grantees who fail to “submit” timely, accurate, and complete scholar data and will take appropriate actions, including referring to OSEP any noncompliant grantees. Your project officer will then contact you to discuss why you have not submitted scholar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13</a:t>
            </a:fld>
            <a:endParaRPr lang="en-US" dirty="0"/>
          </a:p>
        </p:txBody>
      </p:sp>
    </p:spTree>
    <p:extLst>
      <p:ext uri="{BB962C8B-B14F-4D97-AF65-F5344CB8AC3E}">
        <p14:creationId xmlns:p14="http://schemas.microsoft.com/office/powerpoint/2010/main" val="2150982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14</a:t>
            </a:fld>
            <a:endParaRPr lang="en-US" dirty="0"/>
          </a:p>
        </p:txBody>
      </p:sp>
    </p:spTree>
    <p:extLst>
      <p:ext uri="{BB962C8B-B14F-4D97-AF65-F5344CB8AC3E}">
        <p14:creationId xmlns:p14="http://schemas.microsoft.com/office/powerpoint/2010/main" val="3946234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scholars have been entered into the PDPDCS, grantees will need to update scholar records at least annually during the data collection period. This includes updating the funding amounts, full or part time status, and employment during training. </a:t>
            </a:r>
          </a:p>
        </p:txBody>
      </p:sp>
      <p:sp>
        <p:nvSpPr>
          <p:cNvPr id="4" name="Slide Number Placeholder 3"/>
          <p:cNvSpPr>
            <a:spLocks noGrp="1"/>
          </p:cNvSpPr>
          <p:nvPr>
            <p:ph type="sldNum" sz="quarter" idx="5"/>
          </p:nvPr>
        </p:nvSpPr>
        <p:spPr/>
        <p:txBody>
          <a:bodyPr/>
          <a:lstStyle/>
          <a:p>
            <a:fld id="{E86AF46F-95C2-4F68-8F66-EE18049CE23B}" type="slidenum">
              <a:rPr lang="en-US" smtClean="0"/>
              <a:pPr/>
              <a:t>15</a:t>
            </a:fld>
            <a:endParaRPr lang="en-US" dirty="0"/>
          </a:p>
        </p:txBody>
      </p:sp>
    </p:spTree>
    <p:extLst>
      <p:ext uri="{BB962C8B-B14F-4D97-AF65-F5344CB8AC3E}">
        <p14:creationId xmlns:p14="http://schemas.microsoft.com/office/powerpoint/2010/main" val="2751092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t>Apart from the updates required during the data collection period, grantees’ must </a:t>
            </a:r>
            <a:r>
              <a:rPr lang="en-US" altLang="en-US" b="1" dirty="0"/>
              <a:t>update scholars’ information within 30 days </a:t>
            </a:r>
            <a:r>
              <a:rPr lang="en-US" altLang="en-US" dirty="0"/>
              <a:t>of a change in a scholar’s status. </a:t>
            </a:r>
          </a:p>
          <a:p>
            <a:endParaRPr lang="en-US" altLang="en-US" dirty="0"/>
          </a:p>
          <a:p>
            <a:r>
              <a:rPr lang="en-US" altLang="en-US" dirty="0"/>
              <a:t>For example, you will need to change the scholar’s status in the PDPDCS within 30 days of that scholar graduating or exiting prior to completing the program. If that 30 days falls within the data collection period, you can make these updates at the same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16</a:t>
            </a:fld>
            <a:endParaRPr lang="en-US" dirty="0"/>
          </a:p>
        </p:txBody>
      </p:sp>
    </p:spTree>
    <p:extLst>
      <p:ext uri="{BB962C8B-B14F-4D97-AF65-F5344CB8AC3E}">
        <p14:creationId xmlns:p14="http://schemas.microsoft.com/office/powerpoint/2010/main" val="3858094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altLang="en-US" sz="1800" dirty="0"/>
              <a:t>When exiting a scholar using the digital Exit Certification, there are two steps to keep in mind. Grantees must first fill out the agreement and ensure it is signed and finalized by the PD and scholar. </a:t>
            </a:r>
            <a:r>
              <a:rPr lang="en-US" altLang="en-US" sz="1800" b="1" dirty="0"/>
              <a:t>THEN</a:t>
            </a:r>
            <a:r>
              <a:rPr lang="en-US" altLang="en-US" sz="1800" dirty="0"/>
              <a:t> the grantee can officially exit the scholar by completing the rest of the scholar record in the PDPDCS and submitting it. </a:t>
            </a:r>
          </a:p>
          <a:p>
            <a:pPr marL="0" indent="0" rtl="0" fontAlgn="base">
              <a:spcBef>
                <a:spcPts val="0"/>
              </a:spcBef>
              <a:spcAft>
                <a:spcPts val="800"/>
              </a:spcAft>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marL="285750" indent="-285750" rtl="0" fontAlgn="base">
              <a:spcBef>
                <a:spcPts val="0"/>
              </a:spcBef>
              <a:spcAft>
                <a:spcPts val="8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Make sure data is correct in the scholar record BEFORE initiating a digital EC. If changes are required, you must make the necessary changes, SAVE then return to the scholar’s record to start or return to the digital agreement. You cannot make changes after the agreement has been submitted to the scholar. </a:t>
            </a:r>
          </a:p>
          <a:p>
            <a:pPr marL="0" indent="0" rtl="0" fontAlgn="base">
              <a:spcBef>
                <a:spcPts val="0"/>
              </a:spcBef>
              <a:spcAft>
                <a:spcPts val="800"/>
              </a:spcAft>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marL="285750" indent="-285750" rtl="0" fontAlgn="base">
              <a:spcBef>
                <a:spcPts val="0"/>
              </a:spcBef>
              <a:spcAft>
                <a:spcPts val="8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scholar will remain in an “Enrolled” status until the digital EC has been signed and finalized and the grantee completes all remaining exit information data fields. </a:t>
            </a:r>
          </a:p>
          <a:p>
            <a:pPr marL="0" indent="0" rtl="0" fontAlgn="base">
              <a:spcBef>
                <a:spcPts val="0"/>
              </a:spcBef>
              <a:spcAft>
                <a:spcPts val="800"/>
              </a:spcAft>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marL="285750" indent="-285750" rtl="0" fontAlgn="base">
              <a:spcBef>
                <a:spcPts val="0"/>
              </a:spcBef>
              <a:spcAft>
                <a:spcPts val="800"/>
              </a:spcAft>
              <a:buFont typeface="Arial" panose="020B0604020202020204" pitchFamily="34" charset="0"/>
              <a:buChar char="•"/>
            </a:pPr>
            <a:r>
              <a:rPr lang="en-US" sz="1800" dirty="0"/>
              <a:t>Again, PDs </a:t>
            </a:r>
            <a:r>
              <a:rPr lang="en-US" sz="1800" b="1" dirty="0"/>
              <a:t>and </a:t>
            </a:r>
            <a:r>
              <a:rPr lang="en-US" sz="1800" b="0" dirty="0"/>
              <a:t>secondary users can initiate the digital PSA, but </a:t>
            </a:r>
            <a:r>
              <a:rPr lang="en-US" sz="1800" b="1" dirty="0"/>
              <a:t>only </a:t>
            </a:r>
            <a:r>
              <a:rPr lang="en-US" sz="1800" b="0" dirty="0"/>
              <a:t>the project director can sign the final agreement</a:t>
            </a:r>
          </a:p>
          <a:p>
            <a:pPr marL="0" indent="0" rtl="0" fontAlgn="base">
              <a:spcBef>
                <a:spcPts val="0"/>
              </a:spcBef>
              <a:spcAft>
                <a:spcPts val="800"/>
              </a:spcAft>
              <a:buFont typeface="Arial" panose="020B0604020202020204" pitchFamily="34" charset="0"/>
              <a:buNone/>
            </a:pPr>
            <a:endParaRPr lang="en-US" sz="1800" b="0" dirty="0"/>
          </a:p>
          <a:p>
            <a:pPr marL="285750" marR="0" lvl="0" indent="-285750" algn="l"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estimated funding amount in the PSA differs from the final funding amount, that is fine. However, the final funding amount in the EC needs to match the funding amount shown in the PDPDCS. </a:t>
            </a:r>
          </a:p>
          <a:p>
            <a:pPr marL="285750" indent="-285750" rtl="0" fontAlgn="base">
              <a:spcBef>
                <a:spcPts val="0"/>
              </a:spcBef>
              <a:spcAft>
                <a:spcPts val="800"/>
              </a:spcAft>
              <a:buFont typeface="Arial" panose="020B0604020202020204" pitchFamily="34" charset="0"/>
              <a:buChar char="•"/>
            </a:pPr>
            <a:endParaRPr lang="en-US" sz="1800" b="1" dirty="0"/>
          </a:p>
          <a:p>
            <a:pPr rtl="0" fontAlgn="base">
              <a:spcBef>
                <a:spcPts val="0"/>
              </a:spcBef>
              <a:spcAft>
                <a:spcPts val="0"/>
              </a:spcAft>
              <a:buFont typeface="+mj-lt"/>
              <a:buNone/>
            </a:pPr>
            <a:endParaRPr lang="en-US"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17</a:t>
            </a:fld>
            <a:endParaRPr lang="en-US" dirty="0"/>
          </a:p>
        </p:txBody>
      </p:sp>
    </p:spTree>
    <p:extLst>
      <p:ext uri="{BB962C8B-B14F-4D97-AF65-F5344CB8AC3E}">
        <p14:creationId xmlns:p14="http://schemas.microsoft.com/office/powerpoint/2010/main" val="3147289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go to </a:t>
            </a:r>
            <a:r>
              <a:rPr lang="en-US" b="0" i="0" u="none" strike="noStrike" dirty="0">
                <a:effectLst/>
                <a:latin typeface="Roboto" panose="02000000000000000000" pitchFamily="2" charset="0"/>
                <a:hlinkClick r:id="rId3"/>
              </a:rPr>
              <a:t>https://youtu.be/EjgQkAaIdQk</a:t>
            </a:r>
            <a:r>
              <a:rPr lang="en-US" b="0" i="0" u="none" strike="noStrike" dirty="0">
                <a:effectLst/>
                <a:latin typeface="Roboto" panose="02000000000000000000" pitchFamily="2" charset="0"/>
              </a:rPr>
              <a:t> to view the live demonstration. </a:t>
            </a: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18</a:t>
            </a:fld>
            <a:endParaRPr lang="en-US" dirty="0"/>
          </a:p>
        </p:txBody>
      </p:sp>
    </p:spTree>
    <p:extLst>
      <p:ext uri="{BB962C8B-B14F-4D97-AF65-F5344CB8AC3E}">
        <p14:creationId xmlns:p14="http://schemas.microsoft.com/office/powerpoint/2010/main" val="1023455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have received some questions about program completion statuses.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status of “enrolled, no longer receiving OSEP funding” applies to scholars who may be finishing other academic requirements at the university and have completed or paused the program. This refers to scholars who are not receiving any PDPDCS funding but have not yet graduated or completed the training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graduated/completed status refers to scholars who completed the training program and typically have graduated from the university.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Lastly, if you select the exited without completion status, the PDPDCS will prompt you to include a reason for the scholar’s exit. Possible reasons include transfer to another program, health, poor academic performance, OSEP grant ending, and more. You will need to indicate the date of exit without completion and whether the scholar is expected to enroll in another OSEP grant program in the future. </a:t>
            </a:r>
          </a:p>
        </p:txBody>
      </p:sp>
      <p:sp>
        <p:nvSpPr>
          <p:cNvPr id="4" name="Slide Number Placeholder 3"/>
          <p:cNvSpPr>
            <a:spLocks noGrp="1"/>
          </p:cNvSpPr>
          <p:nvPr>
            <p:ph type="sldNum" sz="quarter" idx="5"/>
          </p:nvPr>
        </p:nvSpPr>
        <p:spPr/>
        <p:txBody>
          <a:bodyPr/>
          <a:lstStyle/>
          <a:p>
            <a:fld id="{E86AF46F-95C2-4F68-8F66-EE18049CE23B}" type="slidenum">
              <a:rPr lang="en-US" smtClean="0"/>
              <a:pPr/>
              <a:t>19</a:t>
            </a:fld>
            <a:endParaRPr lang="en-US" dirty="0"/>
          </a:p>
        </p:txBody>
      </p:sp>
    </p:spTree>
    <p:extLst>
      <p:ext uri="{BB962C8B-B14F-4D97-AF65-F5344CB8AC3E}">
        <p14:creationId xmlns:p14="http://schemas.microsoft.com/office/powerpoint/2010/main" val="392957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910D59D-3144-49AC-847D-3F5EC5276F4C}" type="slidenum">
              <a:rPr lang="en-US" smtClean="0"/>
              <a:pPr/>
              <a:t>2</a:t>
            </a:fld>
            <a:endParaRPr lang="en-US" dirty="0"/>
          </a:p>
        </p:txBody>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For today’s training, we will be demonstrating how to submit scholar data in the PDPDCS, focusing on using the digital pre-scholarship agreement and exit certification. We will then go over the recent changes to the site, share reminders about avoiding security incidents, and review the currently available resources. Again, if you have any questions during the presentation, please type them into the chat. We will also be answering questions at the end of the presentation. </a:t>
            </a:r>
          </a:p>
        </p:txBody>
      </p:sp>
    </p:spTree>
    <p:extLst>
      <p:ext uri="{BB962C8B-B14F-4D97-AF65-F5344CB8AC3E}">
        <p14:creationId xmlns:p14="http://schemas.microsoft.com/office/powerpoint/2010/main" val="4015089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When a scholar graduates or completes the program, you will need to indicate whether the scholar completed a measure of knowledge and skills. This slide shows examples of </a:t>
            </a:r>
            <a:r>
              <a:rPr lang="en-US" altLang="en-US" u="sng" dirty="0"/>
              <a:t>acceptable</a:t>
            </a:r>
            <a:r>
              <a:rPr lang="en-US" altLang="en-US" dirty="0"/>
              <a:t> measures and </a:t>
            </a:r>
            <a:r>
              <a:rPr lang="en-US" altLang="en-US" u="sng" dirty="0"/>
              <a:t>unacceptable</a:t>
            </a:r>
            <a:r>
              <a:rPr lang="en-US" altLang="en-US" dirty="0"/>
              <a:t> measures that would demonstrate that a scholar is knowledgeable and skilled in use of Evidence-Based Practices for children with disabilities, which is one of the Program Performance Measures that is reported to Congress</a:t>
            </a:r>
            <a:r>
              <a:rPr lang="en-US" sz="1200" dirty="0"/>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Grantees are required to report on this measure. In recent years, grantees have not been consistently reporting to PDPDCS on this measure. Please make sure you are gathering this information from scholars and reminding them BEFORE they exit that they must report their measure or exam results to you. </a:t>
            </a:r>
            <a:r>
              <a:rPr lang="en-US" altLang="en-US" dirty="0"/>
              <a:t>We recommend that you conduct an exit interview with each scholar and include an item related to measuring knowledge and skills.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If you need to exit a scholar prior to receiving the results of a measure of skill and knowledge, you can always contact the Help Desk and we would be happy to update that information for you.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b="1" dirty="0"/>
          </a:p>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B8592BD-2677-463F-AE50-4CDD7281C9AC}"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36143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When OSEP funding ends, at the conclusion of a grant, it is the responsibility of the grantee to “exit” all scholars in PDPDCS. Grantees will “exit” scholars either as graduated/completed or exited without completion for a specific reason. If you choose “exited without completion” because your grant has ended, please select the option “OSEP support terminated due to OSEP grant ending.”</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ALL scholars MUST sign an Exit Certification upon exiting the program and grantees MUST exit all scholars before submitting the Final Performance Report. </a:t>
            </a:r>
          </a:p>
          <a:p>
            <a:pPr eaLnBrk="1" hangingPunct="1">
              <a:spcBef>
                <a:spcPct val="0"/>
              </a:spcBef>
            </a:pPr>
            <a:endParaRPr lang="en-US" altLang="en-US" dirty="0"/>
          </a:p>
          <a:p>
            <a:pPr eaLnBrk="1" hangingPunct="1">
              <a:spcBef>
                <a:spcPct val="0"/>
              </a:spcBef>
            </a:pPr>
            <a:r>
              <a:rPr lang="en-US" altLang="en-US" dirty="0"/>
              <a:t>PDPDCS staff will work with grantees and OSEP to assist in making sure all scholars are in an “exited” status at this time. </a:t>
            </a:r>
          </a:p>
          <a:p>
            <a:pPr eaLnBrk="1" hangingPunct="1">
              <a:spcBef>
                <a:spcPct val="0"/>
              </a:spcBef>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a:t>We have created an end-of-grant checklist for grantees to help you understand what is required to begin the process to close-out your grant. This can also be found on the training page at </a:t>
            </a:r>
            <a:r>
              <a:rPr lang="en-US" dirty="0">
                <a:hlinkClick r:id="rId3"/>
              </a:rPr>
              <a:t>OSEP-PDPDCS-Final-Closeout-Checklist_v1b.pdf (ed.gov)</a:t>
            </a:r>
            <a:endParaRPr lang="en-US" baseline="0" dirty="0"/>
          </a:p>
          <a:p>
            <a:pPr eaLnBrk="1" hangingPunct="1">
              <a:spcBef>
                <a:spcPct val="0"/>
              </a:spcBef>
            </a:pPr>
            <a:endParaRPr lang="en-US" altLang="en-US" dirty="0"/>
          </a:p>
          <a:p>
            <a:pPr eaLnBrk="1" hangingPunct="1">
              <a:spcBef>
                <a:spcPct val="0"/>
              </a:spcBef>
            </a:pPr>
            <a:endParaRPr lang="en-US" altLang="en-US" dirty="0"/>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47B07719-FD95-431D-9506-BFD40C2FB9F1}"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4072512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It is up to the grantee to ensure that scholars are enrolled with enough time, funding, and support to complete the training program within the grant project period. </a:t>
            </a:r>
            <a:r>
              <a:rPr lang="en-US" sz="1800" b="0" i="0" dirty="0">
                <a:solidFill>
                  <a:srgbClr val="222222"/>
                </a:solidFill>
                <a:effectLst/>
                <a:latin typeface="Calibri" panose="020F0502020204030204" pitchFamily="34" charset="0"/>
              </a:rPr>
              <a:t>You need to manage the grant so that all scholars complete the program before the grant ends.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800" b="0" i="0" dirty="0">
              <a:solidFill>
                <a:srgbClr val="222222"/>
              </a:solidFill>
              <a:effectLst/>
              <a:latin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800" b="0" i="0" dirty="0">
                <a:solidFill>
                  <a:srgbClr val="222222"/>
                </a:solidFill>
                <a:effectLst/>
                <a:latin typeface="Calibri" panose="020F0502020204030204" pitchFamily="34" charset="0"/>
              </a:rPr>
              <a:t>A Department priority over the past several years is for projects to end within the established grant project period. OSEP may consider grantees request for a one-time, no cost extension to allow more time –up to 12 months, no new money– for scholars to complete the preparation program and graduate. We want scholars to “complete” the program and be counted as program completers! </a:t>
            </a:r>
            <a:r>
              <a:rPr lang="en-US" altLang="en-US" sz="1800" dirty="0"/>
              <a:t>Please make sure you are making these timing considerations when recruiting. </a:t>
            </a:r>
            <a:endParaRPr lang="en-US" sz="1800" b="0" i="0" dirty="0">
              <a:solidFill>
                <a:srgbClr val="222222"/>
              </a:solidFill>
              <a:effectLst/>
              <a:latin typeface="Calibri" panose="020F0502020204030204" pitchFamily="34" charset="0"/>
            </a:endParaRPr>
          </a:p>
          <a:p>
            <a:pPr eaLnBrk="1" hangingPunct="1">
              <a:spcBef>
                <a:spcPct val="0"/>
              </a:spcBef>
            </a:pPr>
            <a:endParaRPr lang="en-US" sz="1800" b="0" i="0" dirty="0">
              <a:solidFill>
                <a:srgbClr val="222222"/>
              </a:solidFill>
              <a:effectLst/>
              <a:latin typeface="Calibri" panose="020F0502020204030204" pitchFamily="34" charset="0"/>
            </a:endParaRPr>
          </a:p>
          <a:p>
            <a:pPr eaLnBrk="1" hangingPunct="1">
              <a:spcBef>
                <a:spcPct val="0"/>
              </a:spcBef>
            </a:pPr>
            <a:r>
              <a:rPr lang="en-US" sz="1800" b="0" i="0" dirty="0">
                <a:solidFill>
                  <a:srgbClr val="222222"/>
                </a:solidFill>
                <a:effectLst/>
                <a:latin typeface="Calibri" panose="020F0502020204030204" pitchFamily="34" charset="0"/>
              </a:rPr>
              <a:t>A second no-cost extension is unlikely to be approved. Once again, it is important that scholars are recruited and can complete their training program by the end of the grant project period. </a:t>
            </a:r>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47B07719-FD95-431D-9506-BFD40C2FB9F1}"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139204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dirty="0"/>
              <a:t>Make</a:t>
            </a:r>
            <a:r>
              <a:rPr lang="en-US" baseline="0" dirty="0"/>
              <a:t> sure that by the deadline of March 31</a:t>
            </a:r>
            <a:r>
              <a:rPr lang="en-US" baseline="30000" dirty="0"/>
              <a:t>st</a:t>
            </a:r>
            <a:r>
              <a:rPr lang="en-US" baseline="0" dirty="0"/>
              <a:t> 2023, you have entered and submitted records for all currently enrolled scholars (meaning scholars who enrolled before March 31</a:t>
            </a:r>
            <a:r>
              <a:rPr lang="en-US" baseline="30000" dirty="0"/>
              <a:t>st</a:t>
            </a:r>
            <a:r>
              <a:rPr lang="en-US" baseline="0" dirty="0"/>
              <a:t>) AND updated the records for scholars who have graduated or exited prior to completion. </a:t>
            </a:r>
          </a:p>
          <a:p>
            <a:pPr marL="0" indent="0">
              <a:buFont typeface="+mj-lt"/>
              <a:buNone/>
            </a:pPr>
            <a:endParaRPr lang="en-US" baseline="0" dirty="0"/>
          </a:p>
          <a:p>
            <a:pPr marL="0" indent="0">
              <a:buFont typeface="+mj-lt"/>
              <a:buNone/>
            </a:pPr>
            <a:r>
              <a:rPr lang="en-US" dirty="0"/>
              <a:t>If you have scholars that are in a “pending” status after the conclusion of the data collection period, PDPDCS will notify you and your OSEP project officer. All noncompliant grantees will be reported to OSEP. Project Officers will then contact those project directors to determine what barriers are preventing the grantee from submitting their scholar data as required and in a timely manner. </a:t>
            </a:r>
          </a:p>
          <a:p>
            <a:pPr defTabSz="923544">
              <a:defRPr/>
            </a:pPr>
            <a:endParaRPr lang="en-US" dirty="0"/>
          </a:p>
          <a:p>
            <a:pPr defTabSz="923544">
              <a:defRPr/>
            </a:pPr>
            <a:r>
              <a:rPr lang="en-US" dirty="0"/>
              <a:t>Remember that the Secretary can consider failure to submit scholar data in a timely fashion in determining your project’s ability to obtain future grants from OSEP or under any other Department program.</a:t>
            </a:r>
          </a:p>
          <a:p>
            <a:pPr defTabSz="923544">
              <a:defRPr/>
            </a:pPr>
            <a:endParaRPr lang="en-US" dirty="0"/>
          </a:p>
          <a:p>
            <a:pPr defTabSz="923544">
              <a:defRPr/>
            </a:pPr>
            <a:r>
              <a:rPr lang="en-US" dirty="0"/>
              <a:t>If you have any questions about submitting data or using the PDPDCS, you can always contact the Help Desk and one of our associates would be happy to help you! </a:t>
            </a:r>
          </a:p>
          <a:p>
            <a:pPr defTabSz="923544">
              <a:defRPr/>
            </a:pPr>
            <a:endParaRPr lang="en-US" dirty="0"/>
          </a:p>
        </p:txBody>
      </p:sp>
      <p:sp>
        <p:nvSpPr>
          <p:cNvPr id="4" name="Slide Number Placeholder 3"/>
          <p:cNvSpPr>
            <a:spLocks noGrp="1"/>
          </p:cNvSpPr>
          <p:nvPr>
            <p:ph type="sldNum" sz="quarter" idx="10"/>
          </p:nvPr>
        </p:nvSpPr>
        <p:spPr/>
        <p:txBody>
          <a:bodyPr/>
          <a:lstStyle/>
          <a:p>
            <a:fld id="{7910D59D-3144-49AC-847D-3F5EC5276F4C}" type="slidenum">
              <a:rPr lang="en-US" smtClean="0"/>
              <a:pPr/>
              <a:t>23</a:t>
            </a:fld>
            <a:endParaRPr lang="en-US" dirty="0"/>
          </a:p>
        </p:txBody>
      </p:sp>
    </p:spTree>
    <p:extLst>
      <p:ext uri="{BB962C8B-B14F-4D97-AF65-F5344CB8AC3E}">
        <p14:creationId xmlns:p14="http://schemas.microsoft.com/office/powerpoint/2010/main" val="1092809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24</a:t>
            </a:fld>
            <a:endParaRPr lang="en-US" dirty="0"/>
          </a:p>
        </p:txBody>
      </p:sp>
    </p:spTree>
    <p:extLst>
      <p:ext uri="{BB962C8B-B14F-4D97-AF65-F5344CB8AC3E}">
        <p14:creationId xmlns:p14="http://schemas.microsoft.com/office/powerpoint/2010/main" val="3053012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544">
              <a:defRPr/>
            </a:pPr>
            <a:r>
              <a:rPr lang="en-US" dirty="0"/>
              <a:t>You should monitor the service obligation status of all scholars in your program using the summary tables</a:t>
            </a:r>
            <a:r>
              <a:rPr lang="en-US" baseline="0" dirty="0"/>
              <a:t> that display counts of scholars in each service obligation status</a:t>
            </a:r>
            <a:r>
              <a:rPr lang="en-US" dirty="0"/>
              <a:t>.</a:t>
            </a:r>
            <a:r>
              <a:rPr lang="en-US" baseline="0" dirty="0"/>
              <a:t> </a:t>
            </a:r>
            <a:r>
              <a:rPr lang="en-US" altLang="en-US" sz="1200" dirty="0"/>
              <a:t>Under the service obligation status header, you will be able to easily see which scholars have not yet logged in or begun fulfilling their service obligation. If a scholar has a status of “fulfillment not in progress”, this means either the scholar has not yet entered employment information into the PDPDCS, or the scholar has submitted an employment record, but it has not yet been verified by their employer.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An explanation of the other statuses is listed at the top of the page. </a:t>
            </a:r>
            <a:r>
              <a:rPr lang="en-US" sz="1200" dirty="0"/>
              <a:t>Grantee support will ensure OSEP has the data it needs to report on PROGRAM Performance Measures and service obligation results to Federal government authorities.</a:t>
            </a:r>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25</a:t>
            </a:fld>
            <a:endParaRPr lang="en-US" dirty="0"/>
          </a:p>
        </p:txBody>
      </p:sp>
    </p:spTree>
    <p:extLst>
      <p:ext uri="{BB962C8B-B14F-4D97-AF65-F5344CB8AC3E}">
        <p14:creationId xmlns:p14="http://schemas.microsoft.com/office/powerpoint/2010/main" val="2185439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t>Pre-Scholarship Agreements (PSA) and Exit Certifications (EC) </a:t>
            </a:r>
            <a:r>
              <a:rPr lang="en-US" sz="1100" dirty="0"/>
              <a:t>(</a:t>
            </a:r>
            <a:r>
              <a:rPr lang="en-US" sz="1100" dirty="0">
                <a:hlinkClick r:id="rId3"/>
              </a:rPr>
              <a:t>https://pdp.ed.gov/OSEP/Home/Agreements/</a:t>
            </a:r>
            <a:r>
              <a:rPr lang="en-US" sz="1100" dirty="0"/>
              <a:t>)</a:t>
            </a:r>
          </a:p>
          <a:p>
            <a:pPr>
              <a:defRPr/>
            </a:pPr>
            <a:r>
              <a:rPr lang="en-US" sz="1200" dirty="0"/>
              <a:t>2006 Service Obligation Regulations </a:t>
            </a:r>
            <a:r>
              <a:rPr lang="en-US" sz="1100" dirty="0"/>
              <a:t>(</a:t>
            </a:r>
            <a:r>
              <a:rPr lang="en-US" sz="1100" dirty="0">
                <a:hlinkClick r:id="rId4"/>
              </a:rPr>
              <a:t>https://pdp.ed.gov/OSEP/Regulation/ProgramRegs2006</a:t>
            </a:r>
            <a:r>
              <a:rPr lang="en-US" sz="1100" dirty="0"/>
              <a:t>)</a:t>
            </a:r>
          </a:p>
          <a:p>
            <a:pPr>
              <a:defRPr/>
            </a:pPr>
            <a:r>
              <a:rPr lang="en-US" sz="1200" dirty="0"/>
              <a:t>Regulatory Frequently Asked Questions available at: </a:t>
            </a:r>
            <a:r>
              <a:rPr lang="en-US" sz="1100" dirty="0"/>
              <a:t>(</a:t>
            </a:r>
            <a:r>
              <a:rPr lang="en-US" sz="1100" dirty="0">
                <a:hlinkClick r:id="rId5"/>
              </a:rPr>
              <a:t>https://pdp.ed.gov/OSEP/Home/regulatoryfaqs</a:t>
            </a:r>
            <a:r>
              <a:rPr lang="en-US" sz="1100"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PSAs and ECs, you should disseminate to scholars' copies of the current regulations and the frequently asked questions (FAQs). Please explain clearly to your scholars these service obligation requirements </a:t>
            </a:r>
            <a:r>
              <a:rPr lang="en-US" b="1" dirty="0"/>
              <a:t>before</a:t>
            </a:r>
            <a:r>
              <a:rPr lang="en-US" dirty="0"/>
              <a:t> they agree to accept. Continue to remind scholars throughout the program about the requirements and that they will need to submit employment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Scholars must complete 1 academic year before </a:t>
            </a:r>
            <a:r>
              <a:rPr lang="en-US" sz="1200" u="none" kern="1200" dirty="0">
                <a:solidFill>
                  <a:schemeClr val="tx1"/>
                </a:solidFill>
                <a:effectLst/>
                <a:latin typeface="+mn-lt"/>
                <a:ea typeface="+mn-ea"/>
                <a:cs typeface="+mn-cs"/>
              </a:rPr>
              <a:t>they may begin to fulfill </a:t>
            </a:r>
            <a:r>
              <a:rPr lang="en-US" sz="1200" kern="1200" dirty="0">
                <a:solidFill>
                  <a:schemeClr val="tx1"/>
                </a:solidFill>
                <a:effectLst/>
                <a:latin typeface="+mn-lt"/>
                <a:ea typeface="+mn-ea"/>
                <a:cs typeface="+mn-cs"/>
              </a:rPr>
              <a:t>their obligation through service. Exiting prior to one academic year of enrollment in program requires a cash payback. Grantees are responsible for updating the PDPDCS with the date that their scholars have completed one academic year. If you do not update scholar records with this date, scholars will not be able to enter their employment information at the one-year mark.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26</a:t>
            </a:fld>
            <a:endParaRPr lang="en-US" dirty="0"/>
          </a:p>
        </p:txBody>
      </p:sp>
    </p:spTree>
    <p:extLst>
      <p:ext uri="{BB962C8B-B14F-4D97-AF65-F5344CB8AC3E}">
        <p14:creationId xmlns:p14="http://schemas.microsoft.com/office/powerpoint/2010/main" val="3880945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27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You know and see your scholars, so remind them that once they receive the email with instructions for accessing the PDPDCS (which is sent to them as soon as you “submit” their record in the system), they need to login. Scholars </a:t>
            </a:r>
            <a:r>
              <a:rPr lang="en-US" altLang="en-US" sz="1200" b="1" dirty="0"/>
              <a:t>must</a:t>
            </a:r>
            <a:r>
              <a:rPr lang="en-US" altLang="en-US" sz="1200" dirty="0"/>
              <a:t> login to the PDPDCS during enrollment to ensure they can access the system prior to exiting or graduation.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Continue to talk with your scholars throughout the program about their service obligation. Inform them and remind them of the need for them to (a) enter employment information and (b) ask their employer to login and verify their employment so they can begin fulfilling their service obligation.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Our Help Desk has received many questions about this: The service obligation calculator will </a:t>
            </a:r>
            <a:r>
              <a:rPr lang="en-US" altLang="en-US" sz="1200" b="1" dirty="0"/>
              <a:t>only</a:t>
            </a:r>
            <a:r>
              <a:rPr lang="en-US" altLang="en-US" sz="1200" dirty="0"/>
              <a:t> update once employers complete the verification process. Only previously completed employment can be credited towards the service obligation. We recommend scholars login every 6 months to update their employment to display an accurate status. </a:t>
            </a:r>
          </a:p>
          <a:p>
            <a:pPr eaLnBrk="1" hangingPunct="1"/>
            <a:endParaRPr lang="en-US" dirty="0"/>
          </a:p>
        </p:txBody>
      </p:sp>
    </p:spTree>
    <p:extLst>
      <p:ext uri="{BB962C8B-B14F-4D97-AF65-F5344CB8AC3E}">
        <p14:creationId xmlns:p14="http://schemas.microsoft.com/office/powerpoint/2010/main" val="2380141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EF71757-4719-44B1-ACA9-D8636332FF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PDPDCS and Help Desk will contact scholars via email from serviceobligation@ed.gov through the primary email address entered for them in the system. Make sure that you enter a non-university email address (a personal or work email address) for scholars since many of them will lose access to their university email after graduation. Scholars need to access the PDPDCS for several years after completion or graduation to fulfill their service obligation. </a:t>
            </a:r>
          </a:p>
        </p:txBody>
      </p:sp>
    </p:spTree>
    <p:extLst>
      <p:ext uri="{BB962C8B-B14F-4D97-AF65-F5344CB8AC3E}">
        <p14:creationId xmlns:p14="http://schemas.microsoft.com/office/powerpoint/2010/main" val="1503549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complete their employment record, scholars will need to provide:</a:t>
            </a:r>
          </a:p>
          <a:p>
            <a:endParaRPr lang="en-US" dirty="0"/>
          </a:p>
          <a:p>
            <a:pPr marL="171450" indent="-171450">
              <a:buFont typeface="Arial" panose="020B0604020202020204" pitchFamily="34" charset="0"/>
              <a:buChar char="•"/>
            </a:pPr>
            <a:r>
              <a:rPr lang="en-US" dirty="0"/>
              <a:t>Contact information of their employer’s organization as well as contact info for a supervisor and/or HR representative</a:t>
            </a:r>
          </a:p>
          <a:p>
            <a:pPr marL="171450" indent="-171450">
              <a:buFont typeface="Arial" panose="020B0604020202020204" pitchFamily="34" charset="0"/>
              <a:buChar char="•"/>
            </a:pPr>
            <a:r>
              <a:rPr lang="en-US" dirty="0"/>
              <a:t>The type of organization, which offers options like a school, hospital, non-profit and others</a:t>
            </a:r>
          </a:p>
          <a:p>
            <a:pPr marL="171450" indent="-171450">
              <a:buFont typeface="Arial" panose="020B0604020202020204" pitchFamily="34" charset="0"/>
              <a:buChar char="•"/>
            </a:pPr>
            <a:r>
              <a:rPr lang="en-US" dirty="0"/>
              <a:t>When the scholar started and, if applicable, ended at this position</a:t>
            </a:r>
          </a:p>
          <a:p>
            <a:pPr marL="171450" indent="-171450">
              <a:buFont typeface="Arial" panose="020B0604020202020204" pitchFamily="34" charset="0"/>
              <a:buChar char="•"/>
            </a:pPr>
            <a:r>
              <a:rPr lang="en-US" dirty="0"/>
              <a:t>The type of employment, meaning is the scholar a special education teacher, a special education paraprofessional, an administrator or supervisor, etc.</a:t>
            </a:r>
          </a:p>
          <a:p>
            <a:pPr marL="171450" indent="-171450">
              <a:buFont typeface="Arial" panose="020B0604020202020204" pitchFamily="34" charset="0"/>
              <a:buChar char="•"/>
            </a:pPr>
            <a:r>
              <a:rPr lang="en-US" dirty="0"/>
              <a:t>If it is a full or part time position</a:t>
            </a:r>
          </a:p>
          <a:p>
            <a:pPr marL="171450" indent="-171450">
              <a:buFont typeface="Arial" panose="020B0604020202020204" pitchFamily="34" charset="0"/>
              <a:buChar char="•"/>
            </a:pPr>
            <a:r>
              <a:rPr lang="en-US" dirty="0"/>
              <a:t>The training area or areas, which line up with the options that grantees will choose for the scholar’s training program</a:t>
            </a:r>
          </a:p>
          <a:p>
            <a:pPr marL="171450" indent="-171450">
              <a:buFont typeface="Arial" panose="020B0604020202020204" pitchFamily="34" charset="0"/>
              <a:buChar char="•"/>
            </a:pPr>
            <a:r>
              <a:rPr lang="en-US" dirty="0"/>
              <a:t>If the scholar spends at least 51% of their time serving special education students and if the percentage of special education students served is over 51%</a:t>
            </a:r>
          </a:p>
          <a:p>
            <a:pPr marL="171450" indent="-171450">
              <a:buFont typeface="Arial" panose="020B0604020202020204" pitchFamily="34" charset="0"/>
              <a:buChar char="•"/>
            </a:pPr>
            <a:r>
              <a:rPr lang="en-US" dirty="0"/>
              <a:t>And lastly, if the scholar has received the appropriate certification or license for this position.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There is a link on the training page with screenshots of the scholar’s employment record if you would like to take a closer look. </a:t>
            </a:r>
          </a:p>
        </p:txBody>
      </p:sp>
      <p:sp>
        <p:nvSpPr>
          <p:cNvPr id="4" name="Slide Number Placeholder 3"/>
          <p:cNvSpPr>
            <a:spLocks noGrp="1"/>
          </p:cNvSpPr>
          <p:nvPr>
            <p:ph type="sldNum" sz="quarter" idx="5"/>
          </p:nvPr>
        </p:nvSpPr>
        <p:spPr/>
        <p:txBody>
          <a:bodyPr/>
          <a:lstStyle/>
          <a:p>
            <a:fld id="{E86AF46F-95C2-4F68-8F66-EE18049CE23B}" type="slidenum">
              <a:rPr lang="en-US" smtClean="0"/>
              <a:pPr/>
              <a:t>29</a:t>
            </a:fld>
            <a:endParaRPr lang="en-US" dirty="0"/>
          </a:p>
        </p:txBody>
      </p:sp>
    </p:spTree>
    <p:extLst>
      <p:ext uri="{BB962C8B-B14F-4D97-AF65-F5344CB8AC3E}">
        <p14:creationId xmlns:p14="http://schemas.microsoft.com/office/powerpoint/2010/main" val="4140327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a:t>
            </a:fld>
            <a:endParaRPr lang="en-US" dirty="0"/>
          </a:p>
        </p:txBody>
      </p:sp>
    </p:spTree>
    <p:extLst>
      <p:ext uri="{BB962C8B-B14F-4D97-AF65-F5344CB8AC3E}">
        <p14:creationId xmlns:p14="http://schemas.microsoft.com/office/powerpoint/2010/main" val="1438938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t>Scholars who do not submit eligible employment information that is verified by their employer by the time their service obligation must be fulfilled are not in compliance and will be referred to ARBMD for repayment.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Again, the service obligation calculator will only update once employers verify a scholar’s employment record, so please remind your scholars to update their employment every 6 months to display an accurate status. </a:t>
            </a:r>
          </a:p>
          <a:p>
            <a:endParaRPr lang="en-US" altLang="en-US" dirty="0"/>
          </a:p>
          <a:p>
            <a:r>
              <a:rPr lang="en-US" altLang="en-US" dirty="0"/>
              <a:t>The burden to ensure that scholars receive credit for their obligation falls onto SCHOLARS. Once you have exited a scholar, you will no longer be able to make changes to that scholar record. You should remind scholars to login and complete their employment records, but they must ensure their employment is verified in the system to receive service obligation credit. </a:t>
            </a: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Both legal and ethical issues are associated with service obligation, and we encourage you to talk with scholars about the importance you place on fulfilling this professional obligation.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30</a:t>
            </a:fld>
            <a:endParaRPr lang="en-US" dirty="0"/>
          </a:p>
        </p:txBody>
      </p:sp>
    </p:spTree>
    <p:extLst>
      <p:ext uri="{BB962C8B-B14F-4D97-AF65-F5344CB8AC3E}">
        <p14:creationId xmlns:p14="http://schemas.microsoft.com/office/powerpoint/2010/main" val="4076262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section, we will define security incidents within the context of the program (PDP) and how to avoid them. We will also cover what happens after a security incident occurs. </a:t>
            </a: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31</a:t>
            </a:fld>
            <a:endParaRPr lang="en-US" dirty="0"/>
          </a:p>
        </p:txBody>
      </p:sp>
    </p:spTree>
    <p:extLst>
      <p:ext uri="{BB962C8B-B14F-4D97-AF65-F5344CB8AC3E}">
        <p14:creationId xmlns:p14="http://schemas.microsoft.com/office/powerpoint/2010/main" val="3944551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Scholar agreements and records within the PDPDCS contain significant amounts of scholar’s personally identifiable information (PII).</a:t>
            </a:r>
          </a:p>
          <a:p>
            <a:r>
              <a:rPr lang="en-US" sz="1200" b="1" u="sng" dirty="0"/>
              <a:t>It is the responsibility of the grantees to protect this scholar information. </a:t>
            </a:r>
            <a:r>
              <a:rPr lang="en-US" sz="1200" dirty="0"/>
              <a:t>Improperly handling PDP documentation could expose a scholar to potential identity theft and impact the university’s ability to receive future funding from the Department.</a:t>
            </a:r>
            <a:endParaRPr lang="en-US" dirty="0"/>
          </a:p>
          <a:p>
            <a:endParaRPr lang="en-US" dirty="0"/>
          </a:p>
          <a:p>
            <a:r>
              <a:rPr lang="en-US" dirty="0"/>
              <a:t>We recommend using the digital PSA feature to avoid potentially uploading an unredacted document to the wrong scholar record. </a:t>
            </a:r>
          </a:p>
        </p:txBody>
      </p:sp>
      <p:sp>
        <p:nvSpPr>
          <p:cNvPr id="4" name="Slide Number Placeholder 3"/>
          <p:cNvSpPr>
            <a:spLocks noGrp="1"/>
          </p:cNvSpPr>
          <p:nvPr>
            <p:ph type="sldNum" sz="quarter" idx="5"/>
          </p:nvPr>
        </p:nvSpPr>
        <p:spPr/>
        <p:txBody>
          <a:bodyPr/>
          <a:lstStyle/>
          <a:p>
            <a:fld id="{E86AF46F-95C2-4F68-8F66-EE18049CE23B}" type="slidenum">
              <a:rPr lang="en-US" smtClean="0"/>
              <a:pPr/>
              <a:t>32</a:t>
            </a:fld>
            <a:endParaRPr lang="en-US" dirty="0"/>
          </a:p>
        </p:txBody>
      </p:sp>
    </p:spTree>
    <p:extLst>
      <p:ext uri="{BB962C8B-B14F-4D97-AF65-F5344CB8AC3E}">
        <p14:creationId xmlns:p14="http://schemas.microsoft.com/office/powerpoint/2010/main" val="1882669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Every security incident that occurs requires significant resources from the Department to mitigate the impact. </a:t>
            </a:r>
            <a:r>
              <a:rPr lang="en-US" dirty="0"/>
              <a:t>These steps require hours of paperwork and Department resources to address. Further, we all want to do our part to protect PII of scholars. </a:t>
            </a: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33</a:t>
            </a:fld>
            <a:endParaRPr lang="en-US" dirty="0"/>
          </a:p>
        </p:txBody>
      </p:sp>
    </p:spTree>
    <p:extLst>
      <p:ext uri="{BB962C8B-B14F-4D97-AF65-F5344CB8AC3E}">
        <p14:creationId xmlns:p14="http://schemas.microsoft.com/office/powerpoint/2010/main" val="3839091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potential effects of sharing PII, grantees may also encounter these consequences as result of one or multiple security incidents.</a:t>
            </a: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34</a:t>
            </a:fld>
            <a:endParaRPr lang="en-US" dirty="0"/>
          </a:p>
        </p:txBody>
      </p:sp>
    </p:spTree>
    <p:extLst>
      <p:ext uri="{BB962C8B-B14F-4D97-AF65-F5344CB8AC3E}">
        <p14:creationId xmlns:p14="http://schemas.microsoft.com/office/powerpoint/2010/main" val="1286679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on avoiding security incidents and how to encrypt files is available on the PDPDCS training webpage and we will put a link to this resource in the chat. </a:t>
            </a:r>
          </a:p>
        </p:txBody>
      </p:sp>
      <p:sp>
        <p:nvSpPr>
          <p:cNvPr id="4" name="Slide Number Placeholder 3"/>
          <p:cNvSpPr>
            <a:spLocks noGrp="1"/>
          </p:cNvSpPr>
          <p:nvPr>
            <p:ph type="sldNum" sz="quarter" idx="5"/>
          </p:nvPr>
        </p:nvSpPr>
        <p:spPr/>
        <p:txBody>
          <a:bodyPr/>
          <a:lstStyle/>
          <a:p>
            <a:fld id="{E86AF46F-95C2-4F68-8F66-EE18049CE23B}" type="slidenum">
              <a:rPr lang="en-US" smtClean="0"/>
              <a:pPr/>
              <a:t>35</a:t>
            </a:fld>
            <a:endParaRPr lang="en-US" dirty="0"/>
          </a:p>
        </p:txBody>
      </p:sp>
    </p:spTree>
    <p:extLst>
      <p:ext uri="{BB962C8B-B14F-4D97-AF65-F5344CB8AC3E}">
        <p14:creationId xmlns:p14="http://schemas.microsoft.com/office/powerpoint/2010/main" val="329178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36</a:t>
            </a:fld>
            <a:endParaRPr lang="en-US" dirty="0"/>
          </a:p>
        </p:txBody>
      </p:sp>
    </p:spTree>
    <p:extLst>
      <p:ext uri="{BB962C8B-B14F-4D97-AF65-F5344CB8AC3E}">
        <p14:creationId xmlns:p14="http://schemas.microsoft.com/office/powerpoint/2010/main" val="3248484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feedback we have received from grantees, our team created a new resource to help you gather the information required to fill out the scholar record in the PDPDCS. This fillable PDF can be sent to scholars to have them enter their contact information. If you choose to utilize this tool, you must adhere to privacy protections. We recommend using encryption or password protection when sending this document back and forth. Please DO NOT send this document to the Help Desk. </a:t>
            </a:r>
          </a:p>
          <a:p>
            <a:endParaRPr lang="en-US" dirty="0"/>
          </a:p>
          <a:p>
            <a:r>
              <a:rPr lang="en-US" dirty="0"/>
              <a:t>Once you have gathered the information from the scholar in this document, you can then use it to complete the scholar’s record in the PDPDCS and submit it. </a:t>
            </a:r>
          </a:p>
          <a:p>
            <a:endParaRPr lang="en-US" dirty="0"/>
          </a:p>
          <a:p>
            <a:r>
              <a:rPr lang="en-US" dirty="0"/>
              <a:t>This resource has been posted on the website. We will also share it with you via email in the coming weeks. </a:t>
            </a:r>
          </a:p>
        </p:txBody>
      </p:sp>
      <p:sp>
        <p:nvSpPr>
          <p:cNvPr id="4" name="Slide Number Placeholder 3"/>
          <p:cNvSpPr>
            <a:spLocks noGrp="1"/>
          </p:cNvSpPr>
          <p:nvPr>
            <p:ph type="sldNum" sz="quarter" idx="5"/>
          </p:nvPr>
        </p:nvSpPr>
        <p:spPr/>
        <p:txBody>
          <a:bodyPr/>
          <a:lstStyle/>
          <a:p>
            <a:fld id="{E86AF46F-95C2-4F68-8F66-EE18049CE23B}" type="slidenum">
              <a:rPr lang="en-US" smtClean="0"/>
              <a:pPr/>
              <a:t>37</a:t>
            </a:fld>
            <a:endParaRPr lang="en-US" dirty="0"/>
          </a:p>
        </p:txBody>
      </p:sp>
    </p:spTree>
    <p:extLst>
      <p:ext uri="{BB962C8B-B14F-4D97-AF65-F5344CB8AC3E}">
        <p14:creationId xmlns:p14="http://schemas.microsoft.com/office/powerpoint/2010/main" val="822081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Many resources are available on the PDPDCS Training webpage including those listed here. And we always encourage you to review the FAQs.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baseline="0" dirty="0">
              <a:effectLst/>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38</a:t>
            </a:fld>
            <a:endParaRPr lang="en-US" dirty="0"/>
          </a:p>
        </p:txBody>
      </p:sp>
    </p:spTree>
    <p:extLst>
      <p:ext uri="{BB962C8B-B14F-4D97-AF65-F5344CB8AC3E}">
        <p14:creationId xmlns:p14="http://schemas.microsoft.com/office/powerpoint/2010/main" val="22569366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highlight a couple of additional resources that are available to you. The Digital PSA and EC information sheet answers frequently asked questions about the process and forms and the Annual Checklist is a PDF for grantees to use each year to ensure they are correctly and fully making updates to the PDPDCS. The Final Closeout Checklist is another PDF checklist for grantees to use in the final year of their grant to ensure they are completing all necessary tasks during that last year. </a:t>
            </a:r>
          </a:p>
          <a:p>
            <a:endParaRPr lang="en-US" dirty="0"/>
          </a:p>
          <a:p>
            <a:r>
              <a:rPr lang="en-US" dirty="0"/>
              <a:t>You can also find security resources, like those mentioned previously including the security incidents fact sheet and steps to encrypt files on the training page. </a:t>
            </a:r>
          </a:p>
          <a:p>
            <a:endParaRPr lang="en-US" dirty="0"/>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39</a:t>
            </a:fld>
            <a:endParaRPr lang="en-US" dirty="0"/>
          </a:p>
        </p:txBody>
      </p:sp>
    </p:spTree>
    <p:extLst>
      <p:ext uri="{BB962C8B-B14F-4D97-AF65-F5344CB8AC3E}">
        <p14:creationId xmlns:p14="http://schemas.microsoft.com/office/powerpoint/2010/main" val="378753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to the demo, here are a few things to note. During the data collection period, you will need to complete all of these steps and update the record for each enrolled scholar.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Although the system is available year-round, at the end of the data collection period grantees are required to have all scholar data up-to-date for all scholars who were enrolled during the previous fiscal year. We recommend logging into the system to make these updates at least every 6 months. </a:t>
            </a:r>
            <a:endParaRPr lang="en-US" dirty="0"/>
          </a:p>
          <a:p>
            <a:endParaRPr lang="en-US" dirty="0"/>
          </a:p>
          <a:p>
            <a:r>
              <a:rPr lang="en-US" dirty="0"/>
              <a:t>If you have not submitted all your scholars or some scholars are missing critical information, the PDPDCS Help Desk will contact you and your OSEP project officer to correct these issues immediately. </a:t>
            </a: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a:t>
            </a:fld>
            <a:endParaRPr lang="en-US" dirty="0"/>
          </a:p>
        </p:txBody>
      </p:sp>
    </p:spTree>
    <p:extLst>
      <p:ext uri="{BB962C8B-B14F-4D97-AF65-F5344CB8AC3E}">
        <p14:creationId xmlns:p14="http://schemas.microsoft.com/office/powerpoint/2010/main" val="3738825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A</a:t>
            </a:r>
            <a:r>
              <a:rPr lang="en-US" baseline="0" dirty="0">
                <a:effectLst/>
              </a:rPr>
              <a:t> recording of this webinar will be made available on the website for grantees and staff who missed this training or need a refresher. In addition, on the website you can find responses </a:t>
            </a:r>
            <a:r>
              <a:rPr lang="en-US" dirty="0">
                <a:effectLst/>
              </a:rPr>
              <a:t>to questions frequently asked by grantees, scholars, and employers regarding program regulations and requirements</a:t>
            </a:r>
            <a:r>
              <a:rPr lang="en-US" baseline="0" dirty="0">
                <a:effectLst/>
              </a:rPr>
              <a:t> pertaining to the grant funding, links to service obligation regulations and Pre-scholarship agreements and Exit Certifications.  Our Help Desk is available M-F 8 am to 8pm EST via phone or email. </a:t>
            </a:r>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40</a:t>
            </a:fld>
            <a:endParaRPr lang="en-US" dirty="0"/>
          </a:p>
        </p:txBody>
      </p:sp>
    </p:spTree>
    <p:extLst>
      <p:ext uri="{BB962C8B-B14F-4D97-AF65-F5344CB8AC3E}">
        <p14:creationId xmlns:p14="http://schemas.microsoft.com/office/powerpoint/2010/main" val="251475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steps you must follow to login to the PDPDCS. Each time you sign in, you will need to enter your username and password and complete the multifactor authentication using the Google Authenticator app. If you lost your smartphone or are having any trouble with MFA, please contact the Help Desk and we can reset it or assist you. </a:t>
            </a:r>
          </a:p>
          <a:p>
            <a:endParaRPr lang="en-US" dirty="0"/>
          </a:p>
          <a:p>
            <a:r>
              <a:rPr lang="en-US" dirty="0"/>
              <a:t>If you have more questions or would like more help using Multifactor Authentication to login to the PDPDCS, please check the training webpage for resources.</a:t>
            </a:r>
          </a:p>
        </p:txBody>
      </p:sp>
      <p:sp>
        <p:nvSpPr>
          <p:cNvPr id="4" name="Slide Number Placeholder 3"/>
          <p:cNvSpPr>
            <a:spLocks noGrp="1"/>
          </p:cNvSpPr>
          <p:nvPr>
            <p:ph type="sldNum" sz="quarter" idx="10"/>
          </p:nvPr>
        </p:nvSpPr>
        <p:spPr/>
        <p:txBody>
          <a:bodyPr/>
          <a:lstStyle/>
          <a:p>
            <a:fld id="{E86AF46F-95C2-4F68-8F66-EE18049CE23B}" type="slidenum">
              <a:rPr lang="en-US" smtClean="0"/>
              <a:pPr/>
              <a:t>5</a:t>
            </a:fld>
            <a:endParaRPr lang="en-US" dirty="0"/>
          </a:p>
        </p:txBody>
      </p:sp>
    </p:spTree>
    <p:extLst>
      <p:ext uri="{BB962C8B-B14F-4D97-AF65-F5344CB8AC3E}">
        <p14:creationId xmlns:p14="http://schemas.microsoft.com/office/powerpoint/2010/main" val="203303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178A53D-48F4-4C80-913C-D06BAC2FC1C1}"/>
              </a:ext>
            </a:extLst>
          </p:cNvPr>
          <p:cNvSpPr>
            <a:spLocks noGrp="1"/>
          </p:cNvSpPr>
          <p:nvPr>
            <p:ph type="body" idx="1"/>
          </p:nvPr>
        </p:nvSpPr>
        <p:spPr/>
        <p:txBody>
          <a:bodyPr/>
          <a:lstStyle/>
          <a:p>
            <a:r>
              <a:rPr lang="en-US" dirty="0"/>
              <a:t>If you cannot remember your password, you will need to go to the login page to request a new password. Click “secure login” on the PDPDCS home page, the select “Forgot Password” and enter your email address. You will then receive an email from serviceobligation@ed.gov with instructions to reset your password and login again. </a:t>
            </a:r>
          </a:p>
          <a:p>
            <a:endParaRPr lang="en-US" dirty="0"/>
          </a:p>
        </p:txBody>
      </p:sp>
    </p:spTree>
    <p:extLst>
      <p:ext uri="{BB962C8B-B14F-4D97-AF65-F5344CB8AC3E}">
        <p14:creationId xmlns:p14="http://schemas.microsoft.com/office/powerpoint/2010/main" val="12260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ABF3338-635E-41CF-858A-4850C487471B}" type="slidenum">
              <a:rPr lang="en-US" smtClean="0"/>
              <a:pPr/>
              <a:t>7</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Project Directors are strongly recommended to add at least one secondary user to assist with data entry. PDs are handling a lot of information and a trusted secondary user can ease some of the burden. Secondary users accounts are often used for a co-PI or graduate assistant.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Tree>
    <p:extLst>
      <p:ext uri="{BB962C8B-B14F-4D97-AF65-F5344CB8AC3E}">
        <p14:creationId xmlns:p14="http://schemas.microsoft.com/office/powerpoint/2010/main" val="26028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ABF3338-635E-41CF-858A-4850C487471B}" type="slidenum">
              <a:rPr lang="en-US" smtClean="0"/>
              <a:pPr/>
              <a:t>8</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year we added the option for Project Directors to add a </a:t>
            </a:r>
            <a:r>
              <a:rPr lang="en-US" b="1" dirty="0"/>
              <a:t>third</a:t>
            </a:r>
            <a:r>
              <a:rPr lang="en-US" b="0" dirty="0"/>
              <a:t> secondary user.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Remember, if you have multiple secondary users, both secondary users must have a unique login information to access the PDPDCS.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Do not create a shared inbox for additional grant users – this can create a data security issue, which we will cover a little later in this presentation. </a:t>
            </a:r>
            <a:endParaRPr lang="en-US" dirty="0"/>
          </a:p>
        </p:txBody>
      </p:sp>
    </p:spTree>
    <p:extLst>
      <p:ext uri="{BB962C8B-B14F-4D97-AF65-F5344CB8AC3E}">
        <p14:creationId xmlns:p14="http://schemas.microsoft.com/office/powerpoint/2010/main" val="1337519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altLang="en-US" dirty="0"/>
              <a:t>Once logged into the PDPDCS, grantees will need to enter information about enrolled scholars. You must enter </a:t>
            </a:r>
            <a:r>
              <a:rPr lang="en-US" altLang="en-US" b="1" dirty="0"/>
              <a:t>and submit </a:t>
            </a:r>
            <a:r>
              <a:rPr lang="en-US" altLang="en-US" dirty="0"/>
              <a:t>scholar information into the PDPDCS within 30 days of a scholar “enrollment” in the program. That is, within 30 days of the scholar -   </a:t>
            </a:r>
          </a:p>
          <a:p>
            <a:pPr marL="171450" lvl="1" indent="-171450">
              <a:buFont typeface="Arial" panose="020B0604020202020204" pitchFamily="34" charset="0"/>
              <a:buChar char="•"/>
            </a:pPr>
            <a:r>
              <a:rPr lang="en-US" altLang="en-US" dirty="0"/>
              <a:t>Registering for classes</a:t>
            </a:r>
          </a:p>
          <a:p>
            <a:pPr marL="171450" lvl="1" indent="-171450">
              <a:buFont typeface="Arial" panose="020B0604020202020204" pitchFamily="34" charset="0"/>
              <a:buChar char="•"/>
            </a:pPr>
            <a:r>
              <a:rPr lang="en-US" altLang="en-US" dirty="0"/>
              <a:t>Receiving funding from the PDP grant project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And signing the Pre-Scholarship Agreement, which can be done digitally. Once the PSA is finalized, grantees will still need to finish creating and submitting the scholar record. </a:t>
            </a:r>
          </a:p>
          <a:p>
            <a:pPr marL="0" lvl="1" indent="0">
              <a:buFont typeface="Arial" panose="020B0604020202020204" pitchFamily="34" charset="0"/>
              <a:buNone/>
            </a:pPr>
            <a:endParaRPr lang="en-US" altLang="en-US" dirty="0"/>
          </a:p>
          <a:p>
            <a:pPr marL="0" lvl="1" indent="0">
              <a:buFont typeface="Arial" panose="020B0604020202020204" pitchFamily="34" charset="0"/>
              <a:buNone/>
            </a:pPr>
            <a:r>
              <a:rPr lang="en-US" altLang="en-US" dirty="0"/>
              <a:t>Typically, entering </a:t>
            </a:r>
            <a:r>
              <a:rPr lang="en-US" altLang="en-US" b="1" dirty="0"/>
              <a:t>and submitting </a:t>
            </a:r>
            <a:r>
              <a:rPr lang="en-US" altLang="en-US" dirty="0"/>
              <a:t>scholar information into the PDPDCS occurs within 30 days of the start of the first semester. It would not be prior to classes beginning.</a:t>
            </a:r>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9</a:t>
            </a:fld>
            <a:endParaRPr lang="en-US" dirty="0"/>
          </a:p>
        </p:txBody>
      </p:sp>
    </p:spTree>
    <p:extLst>
      <p:ext uri="{BB962C8B-B14F-4D97-AF65-F5344CB8AC3E}">
        <p14:creationId xmlns:p14="http://schemas.microsoft.com/office/powerpoint/2010/main" val="1032790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533400" y="1143000"/>
            <a:ext cx="4419600" cy="3048000"/>
          </a:xfrm>
        </p:spPr>
        <p:txBody>
          <a:bodyPr anchor="b"/>
          <a:lstStyle>
            <a:lvl1pPr>
              <a:defRPr cap="all" baseline="0">
                <a:solidFill>
                  <a:schemeClr val="tx1"/>
                </a:solidFill>
                <a:latin typeface="Montserrat SemiBold" panose="00000700000000000000" pitchFamily="2" charset="0"/>
              </a:defRPr>
            </a:lvl1pPr>
          </a:lstStyle>
          <a:p>
            <a:r>
              <a:rPr kumimoji="0" lang="en-US" dirty="0"/>
              <a:t>Click to edit Master title style</a:t>
            </a:r>
          </a:p>
        </p:txBody>
      </p:sp>
      <p:sp>
        <p:nvSpPr>
          <p:cNvPr id="9" name="Subtitle 8"/>
          <p:cNvSpPr>
            <a:spLocks noGrp="1"/>
          </p:cNvSpPr>
          <p:nvPr>
            <p:ph type="subTitle" idx="1"/>
          </p:nvPr>
        </p:nvSpPr>
        <p:spPr>
          <a:xfrm>
            <a:off x="1981200" y="6019800"/>
            <a:ext cx="6705600" cy="685800"/>
          </a:xfrm>
        </p:spPr>
        <p:txBody>
          <a:bodyPr anchor="ctr">
            <a:normAutofit/>
          </a:bodyPr>
          <a:lstStyle>
            <a:lvl1pPr marL="0" indent="0" algn="l">
              <a:buNone/>
              <a:defRPr sz="2600">
                <a:solidFill>
                  <a:srgbClr val="FFFFFF"/>
                </a:solidFill>
                <a:latin typeface="Montserrat" panose="00000500000000000000" pitchFamily="2"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_USE">
    <p:bg>
      <p:bgPr>
        <a:gradFill>
          <a:gsLst>
            <a:gs pos="0">
              <a:schemeClr val="accent1">
                <a:lumMod val="5000"/>
                <a:lumOff val="95000"/>
              </a:schemeClr>
            </a:gs>
            <a:gs pos="79000">
              <a:srgbClr val="294C62"/>
            </a:gs>
            <a:gs pos="100000">
              <a:srgbClr val="092F3C"/>
            </a:gs>
          </a:gsLst>
          <a:lin ang="3600000" scaled="0"/>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1028700" y="2476500"/>
            <a:ext cx="7086600" cy="1905000"/>
          </a:xfrm>
        </p:spPr>
        <p:txBody>
          <a:bodyPr anchor="b"/>
          <a:lstStyle>
            <a:lvl1pPr algn="ctr">
              <a:defRPr cap="all" baseline="0">
                <a:solidFill>
                  <a:schemeClr val="tx1"/>
                </a:solidFill>
                <a:latin typeface="Montserrat SemiBold" panose="00000700000000000000" pitchFamily="2" charset="0"/>
              </a:defRPr>
            </a:lvl1pPr>
          </a:lstStyle>
          <a:p>
            <a:r>
              <a:rPr kumimoji="0" lang="en-US" dirty="0"/>
              <a:t>Click to edit Master title style</a:t>
            </a:r>
          </a:p>
        </p:txBody>
      </p:sp>
      <p:sp>
        <p:nvSpPr>
          <p:cNvPr id="9" name="Subtitle 8"/>
          <p:cNvSpPr>
            <a:spLocks noGrp="1"/>
          </p:cNvSpPr>
          <p:nvPr>
            <p:ph type="subTitle" idx="1"/>
          </p:nvPr>
        </p:nvSpPr>
        <p:spPr>
          <a:xfrm>
            <a:off x="1981200" y="6019800"/>
            <a:ext cx="5791200" cy="685800"/>
          </a:xfrm>
        </p:spPr>
        <p:txBody>
          <a:bodyPr anchor="ctr">
            <a:normAutofit/>
          </a:bodyPr>
          <a:lstStyle>
            <a:lvl1pPr marL="0" indent="0" algn="l">
              <a:buNone/>
              <a:defRPr sz="2600">
                <a:solidFill>
                  <a:srgbClr val="FFFFFF"/>
                </a:solidFill>
                <a:latin typeface="Montserrat" panose="00000500000000000000" pitchFamily="2"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pic>
        <p:nvPicPr>
          <p:cNvPr id="4" name="Picture 3" descr="Graphical user interface, application&#10;&#10;Description automatically generated">
            <a:extLst>
              <a:ext uri="{FF2B5EF4-FFF2-40B4-BE49-F238E27FC236}">
                <a16:creationId xmlns:a16="http://schemas.microsoft.com/office/drawing/2014/main" id="{0D200DD1-A191-495A-B99F-153A406801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1" cy="1371600"/>
          </a:xfrm>
          <a:prstGeom prst="rect">
            <a:avLst/>
          </a:prstGeom>
        </p:spPr>
      </p:pic>
      <p:pic>
        <p:nvPicPr>
          <p:cNvPr id="5" name="Picture 4" descr="AnLar and Westat logos">
            <a:extLst>
              <a:ext uri="{FF2B5EF4-FFF2-40B4-BE49-F238E27FC236}">
                <a16:creationId xmlns:a16="http://schemas.microsoft.com/office/drawing/2014/main" id="{566AB0D9-E5EA-42F9-B893-321FE2FB85E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48600" y="6019800"/>
            <a:ext cx="1143000" cy="642938"/>
          </a:xfrm>
          <a:prstGeom prst="rect">
            <a:avLst/>
          </a:prstGeom>
        </p:spPr>
      </p:pic>
    </p:spTree>
    <p:extLst>
      <p:ext uri="{BB962C8B-B14F-4D97-AF65-F5344CB8AC3E}">
        <p14:creationId xmlns:p14="http://schemas.microsoft.com/office/powerpoint/2010/main" val="403594234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228600"/>
            <a:ext cx="8681359" cy="990600"/>
          </a:xfrm>
        </p:spPr>
        <p:txBody>
          <a:bodyPr/>
          <a:lstStyle>
            <a:lvl1pPr>
              <a:defRPr sz="4000">
                <a:latin typeface="Montserrat SemiBold" panose="00000700000000000000" pitchFamily="2" charset="0"/>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CC105119-E232-4546-9599-52A70451804B}" type="datetime1">
              <a:rPr lang="en-US" smtClean="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4800" y="1470066"/>
            <a:ext cx="8534400" cy="4565416"/>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8376559" y="6400800"/>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7815" y="1303337"/>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6325699"/>
            <a:ext cx="609600" cy="3429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053578-88D8-4E9C-A73E-BE940F208AA2}"/>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28600"/>
            <a:ext cx="8458200" cy="990600"/>
          </a:xfrm>
        </p:spPr>
        <p:txBody>
          <a:bodyPr/>
          <a:lstStyle>
            <a:lvl1pPr>
              <a:defRPr sz="4000">
                <a:latin typeface="Montserrat SemiBold" panose="00000700000000000000" pitchFamily="2" charset="0"/>
              </a:defRPr>
            </a:lvl1pPr>
          </a:lstStyle>
          <a:p>
            <a:r>
              <a:rPr kumimoji="0" lang="en-US" dirty="0"/>
              <a:t>Click to edit Master title style</a:t>
            </a:r>
          </a:p>
        </p:txBody>
      </p:sp>
      <p:sp>
        <p:nvSpPr>
          <p:cNvPr id="9" name="Content Placeholder 8"/>
          <p:cNvSpPr>
            <a:spLocks noGrp="1"/>
          </p:cNvSpPr>
          <p:nvPr>
            <p:ph sz="quarter" idx="1"/>
          </p:nvPr>
        </p:nvSpPr>
        <p:spPr>
          <a:xfrm>
            <a:off x="338666" y="2209799"/>
            <a:ext cx="4004733" cy="3789535"/>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563534" y="2209799"/>
            <a:ext cx="4199466" cy="3793738"/>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p>
            <a:fld id="{1470B57B-6E08-4764-9AAF-340514370180}" type="datetime1">
              <a:rPr lang="en-US" smtClean="0"/>
              <a:t>1/31/2023</a:t>
            </a:fld>
            <a:endParaRPr lang="en-US" dirty="0"/>
          </a:p>
        </p:txBody>
      </p:sp>
      <p:sp>
        <p:nvSpPr>
          <p:cNvPr id="10" name="Slide Number Placeholder 9"/>
          <p:cNvSpPr>
            <a:spLocks noGrp="1"/>
          </p:cNvSpPr>
          <p:nvPr>
            <p:ph type="sldNum" sz="quarter" idx="16"/>
          </p:nvPr>
        </p:nvSpPr>
        <p:spPr>
          <a:xfrm>
            <a:off x="8376559" y="6392862"/>
            <a:ext cx="533400" cy="244476"/>
          </a:xfrm>
          <a:prstGeom prst="rect">
            <a:avLst/>
          </a:prstGeom>
        </p:spPr>
        <p:txBody>
          <a:bodyPr rtlCol="0"/>
          <a:lstStyle>
            <a:lvl1pPr>
              <a:defRPr>
                <a:solidFill>
                  <a:schemeClr val="bg1"/>
                </a:solidFill>
              </a:defRPr>
            </a:lvl1pPr>
          </a:lstStyle>
          <a:p>
            <a:fld id="{78FEA6AD-5963-42A3-B799-50DDE2FA9A3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pic>
        <p:nvPicPr>
          <p:cNvPr id="14" name="Picture 13" descr="AnLar and Westat logos">
            <a:extLst>
              <a:ext uri="{FF2B5EF4-FFF2-40B4-BE49-F238E27FC236}">
                <a16:creationId xmlns:a16="http://schemas.microsoft.com/office/drawing/2014/main" id="{9E4F2C69-53B7-49BA-B27C-15BAABAD0B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6325699"/>
            <a:ext cx="609600" cy="342900"/>
          </a:xfrm>
          <a:prstGeom prst="rect">
            <a:avLst/>
          </a:prstGeom>
        </p:spPr>
      </p:pic>
      <p:sp>
        <p:nvSpPr>
          <p:cNvPr id="15" name="Content Placeholder 8">
            <a:extLst>
              <a:ext uri="{FF2B5EF4-FFF2-40B4-BE49-F238E27FC236}">
                <a16:creationId xmlns:a16="http://schemas.microsoft.com/office/drawing/2014/main" id="{4B1E44EE-9150-4042-90CF-2C453835EEBC}"/>
              </a:ext>
            </a:extLst>
          </p:cNvPr>
          <p:cNvSpPr>
            <a:spLocks noGrp="1"/>
          </p:cNvSpPr>
          <p:nvPr>
            <p:ph sz="quarter" idx="18"/>
          </p:nvPr>
        </p:nvSpPr>
        <p:spPr>
          <a:xfrm>
            <a:off x="304799" y="1534232"/>
            <a:ext cx="4038600" cy="502701"/>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6" name="Content Placeholder 8">
            <a:extLst>
              <a:ext uri="{FF2B5EF4-FFF2-40B4-BE49-F238E27FC236}">
                <a16:creationId xmlns:a16="http://schemas.microsoft.com/office/drawing/2014/main" id="{D2F92056-166A-4BCA-9ED7-8795516D12D8}"/>
              </a:ext>
            </a:extLst>
          </p:cNvPr>
          <p:cNvSpPr>
            <a:spLocks noGrp="1"/>
          </p:cNvSpPr>
          <p:nvPr>
            <p:ph sz="quarter" idx="19"/>
          </p:nvPr>
        </p:nvSpPr>
        <p:spPr>
          <a:xfrm>
            <a:off x="4572000" y="1534232"/>
            <a:ext cx="4191000" cy="502701"/>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7" name="Rectangle 16">
            <a:extLst>
              <a:ext uri="{FF2B5EF4-FFF2-40B4-BE49-F238E27FC236}">
                <a16:creationId xmlns:a16="http://schemas.microsoft.com/office/drawing/2014/main" id="{8B7863D3-FC5F-40CE-A562-02758AA6D73B}"/>
              </a:ext>
            </a:extLst>
          </p:cNvPr>
          <p:cNvSpPr/>
          <p:nvPr userDrawn="1"/>
        </p:nvSpPr>
        <p:spPr>
          <a:xfrm>
            <a:off x="-7815" y="1303337"/>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lstStyle>
            <a:lvl1pPr>
              <a:defRPr>
                <a:latin typeface="Montserrat SemiBold" panose="00000700000000000000" pitchFamily="2" charset="0"/>
              </a:defRPr>
            </a:lvl1pPr>
          </a:lstStyle>
          <a:p>
            <a:r>
              <a:rPr kumimoji="0" lang="en-US" dirty="0"/>
              <a:t>Click to edit Master title style</a:t>
            </a:r>
          </a:p>
        </p:txBody>
      </p:sp>
      <p:sp>
        <p:nvSpPr>
          <p:cNvPr id="3" name="Date Placeholder 2"/>
          <p:cNvSpPr>
            <a:spLocks noGrp="1"/>
          </p:cNvSpPr>
          <p:nvPr>
            <p:ph type="dt" sz="half" idx="10"/>
          </p:nvPr>
        </p:nvSpPr>
        <p:spPr/>
        <p:txBody>
          <a:bodyPr/>
          <a:lstStyle/>
          <a:p>
            <a:fld id="{2ED94E3A-4F44-459A-A8C6-0F89DB66A349}" type="datetime1">
              <a:rPr lang="en-US" smtClean="0"/>
              <a:t>1/31/2023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A15FA-BE17-43B8-9BEB-647B1674F305}" type="datetime1">
              <a:rPr lang="en-US" smtClean="0"/>
              <a:t>1/31/2023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D8CC49-79B8-492E-806A-669EC5B077EA}"/>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610600" cy="990600"/>
          </a:xfrm>
        </p:spPr>
        <p:txBody>
          <a:bodyPr/>
          <a:lstStyle>
            <a:lvl1pPr>
              <a:defRPr sz="4000">
                <a:latin typeface="Montserrat SemiBold" panose="00000700000000000000" pitchFamily="2" charset="0"/>
              </a:defRPr>
            </a:lvl1pPr>
          </a:lstStyle>
          <a:p>
            <a:r>
              <a:rPr kumimoji="0"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p>
            <a:fld id="{1470B57B-6E08-4764-9AAF-340514370180}" type="datetime1">
              <a:rPr lang="en-US" smtClean="0"/>
              <a:t>1/31/2023</a:t>
            </a:fld>
            <a:endParaRPr lang="en-US" dirty="0"/>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fld id="{78FEA6AD-5963-42A3-B799-50DDE2FA9A3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
        <p:nvSpPr>
          <p:cNvPr id="14" name="Slide Number Placeholder 5">
            <a:extLst>
              <a:ext uri="{FF2B5EF4-FFF2-40B4-BE49-F238E27FC236}">
                <a16:creationId xmlns:a16="http://schemas.microsoft.com/office/drawing/2014/main" id="{77E6CF1F-EA97-4878-B491-350F856C668A}"/>
              </a:ext>
            </a:extLst>
          </p:cNvPr>
          <p:cNvSpPr txBox="1">
            <a:spLocks/>
          </p:cNvSpPr>
          <p:nvPr userDrawn="1"/>
        </p:nvSpPr>
        <p:spPr>
          <a:xfrm>
            <a:off x="8376559" y="6400800"/>
            <a:ext cx="533400" cy="244476"/>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FEA6AD-5963-42A3-B799-50DDE2FA9A33}" type="slidenum">
              <a:rPr lang="en-US" smtClean="0">
                <a:latin typeface="Montserrat" panose="00000500000000000000" pitchFamily="2" charset="0"/>
              </a:rPr>
              <a:pPr/>
              <a:t>‹#›</a:t>
            </a:fld>
            <a:endParaRPr lang="en-US" dirty="0">
              <a:latin typeface="Montserrat" panose="00000500000000000000" pitchFamily="2" charset="0"/>
            </a:endParaRPr>
          </a:p>
        </p:txBody>
      </p:sp>
      <p:pic>
        <p:nvPicPr>
          <p:cNvPr id="15" name="Picture 14" descr="AnLar and Westat logos">
            <a:extLst>
              <a:ext uri="{FF2B5EF4-FFF2-40B4-BE49-F238E27FC236}">
                <a16:creationId xmlns:a16="http://schemas.microsoft.com/office/drawing/2014/main" id="{A63E9FE3-7C85-407F-997F-8213B8C4FE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325699"/>
            <a:ext cx="609600" cy="342900"/>
          </a:xfrm>
          <a:prstGeom prst="rect">
            <a:avLst/>
          </a:prstGeom>
        </p:spPr>
      </p:pic>
    </p:spTree>
    <p:extLst>
      <p:ext uri="{BB962C8B-B14F-4D97-AF65-F5344CB8AC3E}">
        <p14:creationId xmlns:p14="http://schemas.microsoft.com/office/powerpoint/2010/main" val="138468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50D039-AEAE-489C-8573-0583CF0EAFB8}" type="datetime1">
              <a:rPr lang="en-US" smtClean="0"/>
              <a:t>1/31/2023</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709" r:id="rId2"/>
    <p:sldLayoutId id="2147483698" r:id="rId3"/>
    <p:sldLayoutId id="2147483700" r:id="rId4"/>
    <p:sldLayoutId id="2147483702" r:id="rId5"/>
    <p:sldLayoutId id="2147483703" r:id="rId6"/>
    <p:sldLayoutId id="2147483710" r:id="rId7"/>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2.png"/><Relationship Id="rId7" Type="http://schemas.openxmlformats.org/officeDocument/2006/relationships/diagramColors" Target="../diagrams/colors6.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pdp.ed.gov/OSEP/Home/Training"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pdp.ed.gov/OSEP/Home/dcsfaq"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serviceobligation@ed.gov"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29000"/>
            <a:ext cx="7086600" cy="1905000"/>
          </a:xfrm>
        </p:spPr>
        <p:txBody>
          <a:bodyPr>
            <a:noAutofit/>
          </a:bodyPr>
          <a:lstStyle/>
          <a:p>
            <a:pPr algn="l"/>
            <a:r>
              <a:rPr lang="en-US" sz="3200" dirty="0">
                <a:solidFill>
                  <a:schemeClr val="tx1"/>
                </a:solidFill>
              </a:rPr>
              <a:t>Personnel Development Program Data Collection System (PDPDCS)</a:t>
            </a:r>
            <a:br>
              <a:rPr lang="en-US" sz="3600" dirty="0">
                <a:solidFill>
                  <a:schemeClr val="tx1"/>
                </a:solidFill>
              </a:rPr>
            </a:br>
            <a:br>
              <a:rPr lang="en-US" sz="2000" dirty="0">
                <a:solidFill>
                  <a:schemeClr val="tx1"/>
                </a:solidFill>
              </a:rPr>
            </a:br>
            <a:r>
              <a:rPr lang="en-US" sz="2000" dirty="0">
                <a:solidFill>
                  <a:schemeClr val="tx1"/>
                </a:solidFill>
              </a:rPr>
              <a:t>Richelle davis</a:t>
            </a:r>
            <a:r>
              <a:rPr lang="en-US" sz="1400" dirty="0">
                <a:solidFill>
                  <a:schemeClr val="tx1"/>
                </a:solidFill>
              </a:rPr>
              <a:t>, OSEP</a:t>
            </a:r>
            <a:br>
              <a:rPr lang="en-US" sz="1400" dirty="0">
                <a:solidFill>
                  <a:schemeClr val="tx1"/>
                </a:solidFill>
              </a:rPr>
            </a:br>
            <a:r>
              <a:rPr lang="en-US" sz="2000" dirty="0" err="1">
                <a:solidFill>
                  <a:schemeClr val="tx1"/>
                </a:solidFill>
              </a:rPr>
              <a:t>michelle</a:t>
            </a:r>
            <a:r>
              <a:rPr lang="en-US" sz="2000" dirty="0">
                <a:solidFill>
                  <a:schemeClr val="tx1"/>
                </a:solidFill>
              </a:rPr>
              <a:t> bloom,</a:t>
            </a:r>
            <a:r>
              <a:rPr lang="en-US" sz="1400" dirty="0">
                <a:solidFill>
                  <a:schemeClr val="tx1"/>
                </a:solidFill>
              </a:rPr>
              <a:t> Program coordinator</a:t>
            </a:r>
            <a:br>
              <a:rPr lang="en-US" sz="1400" dirty="0"/>
            </a:br>
            <a:r>
              <a:rPr lang="en-US" sz="2000" dirty="0"/>
              <a:t>Mia Leland</a:t>
            </a:r>
            <a:r>
              <a:rPr lang="en-US" sz="1400" dirty="0"/>
              <a:t>, data manager &amp; Technical Assistance Lead</a:t>
            </a:r>
            <a:br>
              <a:rPr lang="en-US" sz="2000" dirty="0">
                <a:solidFill>
                  <a:schemeClr val="tx1"/>
                </a:solidFill>
              </a:rPr>
            </a:br>
            <a:r>
              <a:rPr lang="en-US" sz="2000" dirty="0" err="1">
                <a:solidFill>
                  <a:schemeClr val="tx1"/>
                </a:solidFill>
              </a:rPr>
              <a:t>myriell</a:t>
            </a:r>
            <a:r>
              <a:rPr lang="en-US" sz="2000" dirty="0">
                <a:solidFill>
                  <a:schemeClr val="tx1"/>
                </a:solidFill>
              </a:rPr>
              <a:t> </a:t>
            </a:r>
            <a:r>
              <a:rPr lang="en-US" sz="2000" dirty="0" err="1">
                <a:solidFill>
                  <a:schemeClr val="tx1"/>
                </a:solidFill>
              </a:rPr>
              <a:t>Mckinnon</a:t>
            </a:r>
            <a:r>
              <a:rPr lang="en-US" sz="2000" dirty="0">
                <a:solidFill>
                  <a:schemeClr val="tx1"/>
                </a:solidFill>
              </a:rPr>
              <a:t>, </a:t>
            </a:r>
            <a:r>
              <a:rPr lang="en-US" sz="1400" dirty="0"/>
              <a:t>technical assistance lead</a:t>
            </a:r>
            <a:br>
              <a:rPr lang="en-US" sz="2000" dirty="0">
                <a:solidFill>
                  <a:schemeClr val="tx1"/>
                </a:solidFill>
              </a:rPr>
            </a:br>
            <a:endParaRPr lang="en-US" sz="1400" dirty="0">
              <a:solidFill>
                <a:schemeClr val="tx1"/>
              </a:solidFill>
            </a:endParaRPr>
          </a:p>
        </p:txBody>
      </p:sp>
      <p:sp>
        <p:nvSpPr>
          <p:cNvPr id="3" name="Subtitle 2"/>
          <p:cNvSpPr>
            <a:spLocks noGrp="1"/>
          </p:cNvSpPr>
          <p:nvPr>
            <p:ph type="subTitle" idx="1"/>
          </p:nvPr>
        </p:nvSpPr>
        <p:spPr/>
        <p:txBody>
          <a:bodyPr>
            <a:normAutofit/>
          </a:bodyPr>
          <a:lstStyle/>
          <a:p>
            <a:pPr algn="r"/>
            <a:r>
              <a:rPr lang="en-US" b="1" dirty="0">
                <a:latin typeface="Montserrat SemiBold" panose="00000700000000000000" pitchFamily="2" charset="0"/>
              </a:rPr>
              <a:t>January 24, 2023</a:t>
            </a:r>
          </a:p>
        </p:txBody>
      </p:sp>
    </p:spTree>
    <p:extLst>
      <p:ext uri="{BB962C8B-B14F-4D97-AF65-F5344CB8AC3E}">
        <p14:creationId xmlns:p14="http://schemas.microsoft.com/office/powerpoint/2010/main" val="258059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315221" y="1315517"/>
            <a:ext cx="5824566" cy="4932883"/>
          </a:xfrm>
        </p:spPr>
        <p:txBody>
          <a:bodyPr>
            <a:noAutofit/>
          </a:bodyPr>
          <a:lstStyle/>
          <a:p>
            <a:pPr>
              <a:buFont typeface="Montserrat" panose="00000500000000000000" pitchFamily="2" charset="0"/>
              <a:buChar char="*"/>
            </a:pPr>
            <a:r>
              <a:rPr lang="en-US" sz="2300" dirty="0"/>
              <a:t>Grantees and scholars must </a:t>
            </a:r>
            <a:r>
              <a:rPr lang="en-US" sz="2300" b="1" dirty="0"/>
              <a:t>sign an OMB-approved PSA and EC </a:t>
            </a:r>
            <a:r>
              <a:rPr lang="en-US" sz="2300" dirty="0"/>
              <a:t>for each funded scholar.</a:t>
            </a:r>
          </a:p>
          <a:p>
            <a:pPr lvl="1">
              <a:buFont typeface="Montserrat" panose="00000500000000000000" pitchFamily="2" charset="0"/>
              <a:buChar char="*"/>
            </a:pPr>
            <a:r>
              <a:rPr lang="en-US" sz="2300" dirty="0"/>
              <a:t>Scholar records cannot be created without a PSA.</a:t>
            </a:r>
          </a:p>
          <a:p>
            <a:pPr>
              <a:buFont typeface="Montserrat" panose="00000500000000000000" pitchFamily="2" charset="0"/>
              <a:buChar char="*"/>
            </a:pPr>
            <a:r>
              <a:rPr lang="en-US" sz="2300" dirty="0"/>
              <a:t>Grantees may be held </a:t>
            </a:r>
            <a:r>
              <a:rPr lang="en-US" sz="2300" b="1" dirty="0"/>
              <a:t>responsible for funds provided to scholars </a:t>
            </a:r>
            <a:r>
              <a:rPr lang="en-US" sz="2300" dirty="0"/>
              <a:t>with missing or invalid documents.</a:t>
            </a:r>
          </a:p>
          <a:p>
            <a:pPr>
              <a:buFont typeface="Montserrat" panose="00000500000000000000" pitchFamily="2" charset="0"/>
              <a:buChar char="*"/>
            </a:pPr>
            <a:r>
              <a:rPr lang="en-US" sz="2300" dirty="0"/>
              <a:t>Grantees must </a:t>
            </a:r>
            <a:r>
              <a:rPr lang="en-US" sz="2300" b="1" dirty="0"/>
              <a:t>retain all grant </a:t>
            </a:r>
            <a:br>
              <a:rPr lang="en-US" sz="2300" b="1" dirty="0"/>
            </a:br>
            <a:r>
              <a:rPr lang="en-US" sz="2300" b="1" dirty="0"/>
              <a:t>records</a:t>
            </a:r>
            <a:r>
              <a:rPr lang="en-US" sz="2300" dirty="0"/>
              <a:t> until each scholar’s </a:t>
            </a:r>
            <a:br>
              <a:rPr lang="en-US" sz="2300" dirty="0"/>
            </a:br>
            <a:r>
              <a:rPr lang="en-US" sz="2300" dirty="0"/>
              <a:t>service obligation has been </a:t>
            </a:r>
            <a:br>
              <a:rPr lang="en-US" sz="2300" dirty="0"/>
            </a:br>
            <a:r>
              <a:rPr lang="en-US" sz="2300" dirty="0"/>
              <a:t>fulfilled or paid back.</a:t>
            </a:r>
          </a:p>
        </p:txBody>
      </p:sp>
      <p:sp>
        <p:nvSpPr>
          <p:cNvPr id="4" name="Slide Number Placeholder 2"/>
          <p:cNvSpPr>
            <a:spLocks noGrp="1"/>
          </p:cNvSpPr>
          <p:nvPr>
            <p:ph type="sldNum" sz="quarter" idx="12"/>
          </p:nvPr>
        </p:nvSpPr>
        <p:spPr>
          <a:xfrm>
            <a:off x="8229600" y="6324600"/>
            <a:ext cx="533400" cy="244476"/>
          </a:xfrm>
        </p:spPr>
        <p:txBody>
          <a:bodyPr>
            <a:noAutofit/>
          </a:bodyPr>
          <a:lstStyle/>
          <a:p>
            <a:fld id="{78FEA6AD-5963-42A3-B799-50DDE2FA9A33}" type="slidenum">
              <a:rPr lang="en-US" smtClean="0">
                <a:latin typeface="Montserrat" panose="00000500000000000000" pitchFamily="2" charset="0"/>
              </a:rPr>
              <a:pPr/>
              <a:t>10</a:t>
            </a:fld>
            <a:endParaRPr lang="en-US" dirty="0">
              <a:latin typeface="Montserrat" panose="00000500000000000000" pitchFamily="2" charset="0"/>
            </a:endParaRPr>
          </a:p>
        </p:txBody>
      </p:sp>
      <p:pic>
        <p:nvPicPr>
          <p:cNvPr id="3" name="Picture 2">
            <a:extLst>
              <a:ext uri="{FF2B5EF4-FFF2-40B4-BE49-F238E27FC236}">
                <a16:creationId xmlns:a16="http://schemas.microsoft.com/office/drawing/2014/main" id="{146B38A0-2D24-45B1-8210-9C8ABBA30D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780" y="2438400"/>
            <a:ext cx="2485441" cy="314855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F63DAFDD-46F8-4F45-98D0-8C79DB6D36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 y="1752600"/>
            <a:ext cx="2485441" cy="3124200"/>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09F72E07-FFA5-46C1-858E-7A55D96C580C}"/>
              </a:ext>
            </a:extLst>
          </p:cNvPr>
          <p:cNvSpPr>
            <a:spLocks noGrp="1"/>
          </p:cNvSpPr>
          <p:nvPr>
            <p:ph type="title"/>
          </p:nvPr>
        </p:nvSpPr>
        <p:spPr>
          <a:xfrm>
            <a:off x="152400" y="262766"/>
            <a:ext cx="9144000" cy="990600"/>
          </a:xfrm>
        </p:spPr>
        <p:txBody>
          <a:bodyPr>
            <a:noAutofit/>
          </a:bodyPr>
          <a:lstStyle/>
          <a:p>
            <a:pPr>
              <a:defRPr/>
            </a:pPr>
            <a:r>
              <a:rPr lang="en-US" sz="3200" dirty="0"/>
              <a:t>Pre-Scholarship Agreements (PSA) and Exit Certifications (EC)</a:t>
            </a:r>
          </a:p>
        </p:txBody>
      </p:sp>
    </p:spTree>
    <p:extLst>
      <p:ext uri="{BB962C8B-B14F-4D97-AF65-F5344CB8AC3E}">
        <p14:creationId xmlns:p14="http://schemas.microsoft.com/office/powerpoint/2010/main" val="212113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136E-4E61-4578-B279-191D8610F868}"/>
              </a:ext>
            </a:extLst>
          </p:cNvPr>
          <p:cNvSpPr>
            <a:spLocks noGrp="1"/>
          </p:cNvSpPr>
          <p:nvPr>
            <p:ph type="title"/>
          </p:nvPr>
        </p:nvSpPr>
        <p:spPr>
          <a:xfrm>
            <a:off x="304800" y="228600"/>
            <a:ext cx="8382000" cy="990600"/>
          </a:xfrm>
        </p:spPr>
        <p:txBody>
          <a:bodyPr>
            <a:normAutofit/>
          </a:bodyPr>
          <a:lstStyle/>
          <a:p>
            <a:r>
              <a:rPr lang="en-US" dirty="0"/>
              <a:t>Digital PSA Process Overview</a:t>
            </a:r>
          </a:p>
        </p:txBody>
      </p:sp>
      <p:graphicFrame>
        <p:nvGraphicFramePr>
          <p:cNvPr id="5" name="Content Placeholder 4">
            <a:extLst>
              <a:ext uri="{FF2B5EF4-FFF2-40B4-BE49-F238E27FC236}">
                <a16:creationId xmlns:a16="http://schemas.microsoft.com/office/drawing/2014/main" id="{9C52E179-2500-4669-A2FF-A7B248F59EE0}"/>
              </a:ext>
            </a:extLst>
          </p:cNvPr>
          <p:cNvGraphicFramePr>
            <a:graphicFrameLocks noGrp="1"/>
          </p:cNvGraphicFramePr>
          <p:nvPr>
            <p:ph sz="quarter" idx="1"/>
          </p:nvPr>
        </p:nvGraphicFramePr>
        <p:xfrm>
          <a:off x="63683" y="196512"/>
          <a:ext cx="8991599" cy="4689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13D2499-9305-4663-8351-48D1597D5304}"/>
              </a:ext>
            </a:extLst>
          </p:cNvPr>
          <p:cNvSpPr>
            <a:spLocks noGrp="1"/>
          </p:cNvSpPr>
          <p:nvPr>
            <p:ph type="sldNum" sz="quarter" idx="12"/>
          </p:nvPr>
        </p:nvSpPr>
        <p:spPr/>
        <p:txBody>
          <a:bodyPr/>
          <a:lstStyle/>
          <a:p>
            <a:fld id="{78FEA6AD-5963-42A3-B799-50DDE2FA9A33}" type="slidenum">
              <a:rPr lang="en-US" smtClean="0">
                <a:latin typeface="Montserrat" panose="00000500000000000000" pitchFamily="2" charset="0"/>
              </a:rPr>
              <a:pPr/>
              <a:t>11</a:t>
            </a:fld>
            <a:endParaRPr lang="en-US" dirty="0">
              <a:latin typeface="Montserrat" panose="00000500000000000000" pitchFamily="2" charset="0"/>
            </a:endParaRPr>
          </a:p>
        </p:txBody>
      </p:sp>
      <p:grpSp>
        <p:nvGrpSpPr>
          <p:cNvPr id="6" name="Group 5">
            <a:extLst>
              <a:ext uri="{FF2B5EF4-FFF2-40B4-BE49-F238E27FC236}">
                <a16:creationId xmlns:a16="http://schemas.microsoft.com/office/drawing/2014/main" id="{8810CA5F-62E5-4383-933D-C672166DA5BA}"/>
              </a:ext>
            </a:extLst>
          </p:cNvPr>
          <p:cNvGrpSpPr/>
          <p:nvPr/>
        </p:nvGrpSpPr>
        <p:grpSpPr>
          <a:xfrm rot="5400000">
            <a:off x="3956755" y="3363926"/>
            <a:ext cx="276128" cy="325893"/>
            <a:chOff x="1449718" y="2180204"/>
            <a:chExt cx="278583" cy="325890"/>
          </a:xfrm>
        </p:grpSpPr>
        <p:sp>
          <p:nvSpPr>
            <p:cNvPr id="7" name="Arrow: Right 6">
              <a:extLst>
                <a:ext uri="{FF2B5EF4-FFF2-40B4-BE49-F238E27FC236}">
                  <a16:creationId xmlns:a16="http://schemas.microsoft.com/office/drawing/2014/main" id="{54EB63D4-1DB1-4527-BE85-B278D3A1F6F5}"/>
                </a:ext>
              </a:extLst>
            </p:cNvPr>
            <p:cNvSpPr/>
            <p:nvPr/>
          </p:nvSpPr>
          <p:spPr>
            <a:xfrm>
              <a:off x="1449718" y="2180204"/>
              <a:ext cx="278583" cy="3258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Arrow: Right 4">
              <a:extLst>
                <a:ext uri="{FF2B5EF4-FFF2-40B4-BE49-F238E27FC236}">
                  <a16:creationId xmlns:a16="http://schemas.microsoft.com/office/drawing/2014/main" id="{B1EEE8AA-777A-4563-83A8-1AADACEF4EE1}"/>
                </a:ext>
              </a:extLst>
            </p:cNvPr>
            <p:cNvSpPr txBox="1"/>
            <p:nvPr/>
          </p:nvSpPr>
          <p:spPr>
            <a:xfrm>
              <a:off x="1449718" y="2245382"/>
              <a:ext cx="195008" cy="195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12" name="Group 11">
            <a:extLst>
              <a:ext uri="{FF2B5EF4-FFF2-40B4-BE49-F238E27FC236}">
                <a16:creationId xmlns:a16="http://schemas.microsoft.com/office/drawing/2014/main" id="{879FD065-C84A-4A58-B83A-DB2BA3C12FE7}"/>
              </a:ext>
            </a:extLst>
          </p:cNvPr>
          <p:cNvGrpSpPr/>
          <p:nvPr/>
        </p:nvGrpSpPr>
        <p:grpSpPr>
          <a:xfrm rot="10800000">
            <a:off x="3135496" y="4635343"/>
            <a:ext cx="302840" cy="283025"/>
            <a:chOff x="1449718" y="2180204"/>
            <a:chExt cx="278583" cy="325890"/>
          </a:xfrm>
        </p:grpSpPr>
        <p:sp>
          <p:nvSpPr>
            <p:cNvPr id="13" name="Arrow: Right 12">
              <a:extLst>
                <a:ext uri="{FF2B5EF4-FFF2-40B4-BE49-F238E27FC236}">
                  <a16:creationId xmlns:a16="http://schemas.microsoft.com/office/drawing/2014/main" id="{5BA319FD-E1E9-47DE-B8DB-00D6BCD14B29}"/>
                </a:ext>
              </a:extLst>
            </p:cNvPr>
            <p:cNvSpPr/>
            <p:nvPr/>
          </p:nvSpPr>
          <p:spPr>
            <a:xfrm>
              <a:off x="1449718" y="2180204"/>
              <a:ext cx="278583" cy="3258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Arrow: Right 4">
              <a:extLst>
                <a:ext uri="{FF2B5EF4-FFF2-40B4-BE49-F238E27FC236}">
                  <a16:creationId xmlns:a16="http://schemas.microsoft.com/office/drawing/2014/main" id="{F14D4917-46A1-4AA1-8FE3-A5690D294184}"/>
                </a:ext>
              </a:extLst>
            </p:cNvPr>
            <p:cNvSpPr txBox="1"/>
            <p:nvPr/>
          </p:nvSpPr>
          <p:spPr>
            <a:xfrm>
              <a:off x="1449718" y="2245382"/>
              <a:ext cx="195008" cy="195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18" name="Group 17">
            <a:extLst>
              <a:ext uri="{FF2B5EF4-FFF2-40B4-BE49-F238E27FC236}">
                <a16:creationId xmlns:a16="http://schemas.microsoft.com/office/drawing/2014/main" id="{8AA23A89-F4C7-446B-AB1F-80566E7E7160}"/>
              </a:ext>
            </a:extLst>
          </p:cNvPr>
          <p:cNvGrpSpPr/>
          <p:nvPr/>
        </p:nvGrpSpPr>
        <p:grpSpPr>
          <a:xfrm rot="16200000">
            <a:off x="2356550" y="3362697"/>
            <a:ext cx="273671" cy="325895"/>
            <a:chOff x="1449718" y="2180204"/>
            <a:chExt cx="278583" cy="325890"/>
          </a:xfrm>
        </p:grpSpPr>
        <p:sp>
          <p:nvSpPr>
            <p:cNvPr id="19" name="Arrow: Right 18">
              <a:extLst>
                <a:ext uri="{FF2B5EF4-FFF2-40B4-BE49-F238E27FC236}">
                  <a16:creationId xmlns:a16="http://schemas.microsoft.com/office/drawing/2014/main" id="{135BC97B-08C3-4A0F-8FB4-BE496DC42F9D}"/>
                </a:ext>
              </a:extLst>
            </p:cNvPr>
            <p:cNvSpPr/>
            <p:nvPr/>
          </p:nvSpPr>
          <p:spPr>
            <a:xfrm>
              <a:off x="1449718" y="2180204"/>
              <a:ext cx="278583" cy="3258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Arrow: Right 4">
              <a:extLst>
                <a:ext uri="{FF2B5EF4-FFF2-40B4-BE49-F238E27FC236}">
                  <a16:creationId xmlns:a16="http://schemas.microsoft.com/office/drawing/2014/main" id="{62927442-E405-471A-AB96-4F1EDEB83E99}"/>
                </a:ext>
              </a:extLst>
            </p:cNvPr>
            <p:cNvSpPr txBox="1"/>
            <p:nvPr/>
          </p:nvSpPr>
          <p:spPr>
            <a:xfrm>
              <a:off x="1449718" y="2245382"/>
              <a:ext cx="195008" cy="195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24" name="Group 23">
            <a:extLst>
              <a:ext uri="{FF2B5EF4-FFF2-40B4-BE49-F238E27FC236}">
                <a16:creationId xmlns:a16="http://schemas.microsoft.com/office/drawing/2014/main" id="{91B2E62E-A72E-4A04-B2CA-8DDE81EC7D56}"/>
              </a:ext>
            </a:extLst>
          </p:cNvPr>
          <p:cNvGrpSpPr/>
          <p:nvPr/>
        </p:nvGrpSpPr>
        <p:grpSpPr>
          <a:xfrm>
            <a:off x="3535933" y="3818096"/>
            <a:ext cx="1493267" cy="1994715"/>
            <a:chOff x="4835395" y="1347526"/>
            <a:chExt cx="1148332" cy="1994715"/>
          </a:xfrm>
        </p:grpSpPr>
        <p:sp>
          <p:nvSpPr>
            <p:cNvPr id="25" name="Rectangle: Rounded Corners 24">
              <a:extLst>
                <a:ext uri="{FF2B5EF4-FFF2-40B4-BE49-F238E27FC236}">
                  <a16:creationId xmlns:a16="http://schemas.microsoft.com/office/drawing/2014/main" id="{D172CDB2-F788-4D28-8C18-F88229C9585F}"/>
                </a:ext>
              </a:extLst>
            </p:cNvPr>
            <p:cNvSpPr/>
            <p:nvPr/>
          </p:nvSpPr>
          <p:spPr>
            <a:xfrm>
              <a:off x="4835395" y="1347526"/>
              <a:ext cx="1148332" cy="1994715"/>
            </a:xfrm>
            <a:prstGeom prst="roundRect">
              <a:avLst>
                <a:gd name="adj" fmla="val 10000"/>
              </a:avLst>
            </a:prstGeom>
            <a:solidFill>
              <a:srgbClr val="1E608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ectangle: Rounded Corners 4">
              <a:extLst>
                <a:ext uri="{FF2B5EF4-FFF2-40B4-BE49-F238E27FC236}">
                  <a16:creationId xmlns:a16="http://schemas.microsoft.com/office/drawing/2014/main" id="{0451B82C-CD63-47DE-9580-71D8CB2ABD34}"/>
                </a:ext>
              </a:extLst>
            </p:cNvPr>
            <p:cNvSpPr txBox="1"/>
            <p:nvPr/>
          </p:nvSpPr>
          <p:spPr>
            <a:xfrm>
              <a:off x="4869028" y="1381159"/>
              <a:ext cx="1042923" cy="1927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disagrees with information and leaves a comment</a:t>
              </a:r>
            </a:p>
          </p:txBody>
        </p:sp>
      </p:grpSp>
      <p:grpSp>
        <p:nvGrpSpPr>
          <p:cNvPr id="27" name="Group 26">
            <a:extLst>
              <a:ext uri="{FF2B5EF4-FFF2-40B4-BE49-F238E27FC236}">
                <a16:creationId xmlns:a16="http://schemas.microsoft.com/office/drawing/2014/main" id="{12D12EA1-13E2-4994-AB8F-68B69248B4E7}"/>
              </a:ext>
            </a:extLst>
          </p:cNvPr>
          <p:cNvGrpSpPr/>
          <p:nvPr/>
        </p:nvGrpSpPr>
        <p:grpSpPr>
          <a:xfrm>
            <a:off x="1542654" y="3818097"/>
            <a:ext cx="1493267" cy="2028348"/>
            <a:chOff x="4835395" y="1347526"/>
            <a:chExt cx="1148332" cy="1994715"/>
          </a:xfrm>
        </p:grpSpPr>
        <p:sp>
          <p:nvSpPr>
            <p:cNvPr id="28" name="Rectangle: Rounded Corners 27">
              <a:extLst>
                <a:ext uri="{FF2B5EF4-FFF2-40B4-BE49-F238E27FC236}">
                  <a16:creationId xmlns:a16="http://schemas.microsoft.com/office/drawing/2014/main" id="{8E421E5A-4309-4B42-8544-9531FC549DE3}"/>
                </a:ext>
              </a:extLst>
            </p:cNvPr>
            <p:cNvSpPr/>
            <p:nvPr/>
          </p:nvSpPr>
          <p:spPr>
            <a:xfrm>
              <a:off x="4835395" y="1347526"/>
              <a:ext cx="1148332" cy="1994715"/>
            </a:xfrm>
            <a:prstGeom prst="roundRect">
              <a:avLst>
                <a:gd name="adj" fmla="val 10000"/>
              </a:avLst>
            </a:prstGeom>
            <a:solidFill>
              <a:srgbClr val="1E608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ctangle: Rounded Corners 4">
              <a:extLst>
                <a:ext uri="{FF2B5EF4-FFF2-40B4-BE49-F238E27FC236}">
                  <a16:creationId xmlns:a16="http://schemas.microsoft.com/office/drawing/2014/main" id="{039FB4A2-4368-4BDE-8D88-2F8A30DAD2A6}"/>
                </a:ext>
              </a:extLst>
            </p:cNvPr>
            <p:cNvSpPr txBox="1"/>
            <p:nvPr/>
          </p:nvSpPr>
          <p:spPr>
            <a:xfrm>
              <a:off x="4869028" y="1381159"/>
              <a:ext cx="1081066" cy="1927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dirty="0">
                  <a:latin typeface="Montserrat" panose="00000500000000000000" pitchFamily="2" charset="0"/>
                </a:rPr>
                <a:t>Grantee</a:t>
              </a:r>
              <a:r>
                <a:rPr lang="en-US" sz="1400" b="1" kern="1200" dirty="0">
                  <a:latin typeface="Montserrat" panose="00000500000000000000" pitchFamily="2" charset="0"/>
                </a:rPr>
                <a:t> receives notification to edit PSA and makes changes in PDPDCS</a:t>
              </a:r>
            </a:p>
          </p:txBody>
        </p:sp>
      </p:grpSp>
    </p:spTree>
    <p:extLst>
      <p:ext uri="{BB962C8B-B14F-4D97-AF65-F5344CB8AC3E}">
        <p14:creationId xmlns:p14="http://schemas.microsoft.com/office/powerpoint/2010/main" val="3065050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E069A-8A0E-441D-BE4D-389E6AA4CAAC}"/>
              </a:ext>
            </a:extLst>
          </p:cNvPr>
          <p:cNvSpPr>
            <a:spLocks noGrp="1"/>
          </p:cNvSpPr>
          <p:nvPr>
            <p:ph type="title"/>
          </p:nvPr>
        </p:nvSpPr>
        <p:spPr/>
        <p:txBody>
          <a:bodyPr/>
          <a:lstStyle/>
          <a:p>
            <a:r>
              <a:rPr lang="en-US" dirty="0"/>
              <a:t>Live Demonstration</a:t>
            </a:r>
          </a:p>
        </p:txBody>
      </p:sp>
      <p:sp>
        <p:nvSpPr>
          <p:cNvPr id="3" name="Content Placeholder 2">
            <a:extLst>
              <a:ext uri="{FF2B5EF4-FFF2-40B4-BE49-F238E27FC236}">
                <a16:creationId xmlns:a16="http://schemas.microsoft.com/office/drawing/2014/main" id="{BE156969-5F09-4C69-A805-43D6F497D4A3}"/>
              </a:ext>
            </a:extLst>
          </p:cNvPr>
          <p:cNvSpPr>
            <a:spLocks noGrp="1"/>
          </p:cNvSpPr>
          <p:nvPr>
            <p:ph sz="quarter" idx="1"/>
          </p:nvPr>
        </p:nvSpPr>
        <p:spPr/>
        <p:txBody>
          <a:bodyPr/>
          <a:lstStyle/>
          <a:p>
            <a:pPr marL="0" indent="0">
              <a:buNone/>
            </a:pPr>
            <a:r>
              <a:rPr lang="en-US" sz="3200" dirty="0"/>
              <a:t>DEMO 1:</a:t>
            </a:r>
          </a:p>
          <a:p>
            <a:pPr marL="514350" indent="-514350">
              <a:buFont typeface="+mj-lt"/>
              <a:buAutoNum type="arabicPeriod"/>
            </a:pPr>
            <a:r>
              <a:rPr lang="en-US" sz="3200" dirty="0"/>
              <a:t>Logging into the PDPDCS using MFA</a:t>
            </a:r>
          </a:p>
          <a:p>
            <a:pPr marL="514350" indent="-514350">
              <a:buFont typeface="+mj-lt"/>
              <a:buAutoNum type="arabicPeriod"/>
            </a:pPr>
            <a:r>
              <a:rPr lang="en-US" sz="3200" dirty="0"/>
              <a:t>Adding secondary user(s)</a:t>
            </a:r>
          </a:p>
          <a:p>
            <a:pPr marL="514350" indent="-514350">
              <a:buFont typeface="+mj-lt"/>
              <a:buAutoNum type="arabicPeriod"/>
            </a:pPr>
            <a:r>
              <a:rPr lang="en-US" sz="3200" dirty="0"/>
              <a:t>Creating a Digital Pre-Scholarship Agreement for a newly funded scholar</a:t>
            </a:r>
          </a:p>
          <a:p>
            <a:pPr marL="514350" indent="-514350">
              <a:buFont typeface="+mj-lt"/>
              <a:buAutoNum type="arabicPeriod"/>
            </a:pPr>
            <a:r>
              <a:rPr lang="en-US" sz="3200" dirty="0"/>
              <a:t>Completing and submitting the scholar record </a:t>
            </a:r>
          </a:p>
          <a:p>
            <a:endParaRPr lang="en-US" sz="3200" dirty="0"/>
          </a:p>
          <a:p>
            <a:endParaRPr lang="en-US" dirty="0"/>
          </a:p>
        </p:txBody>
      </p:sp>
      <p:sp>
        <p:nvSpPr>
          <p:cNvPr id="4" name="Slide Number Placeholder 3">
            <a:extLst>
              <a:ext uri="{FF2B5EF4-FFF2-40B4-BE49-F238E27FC236}">
                <a16:creationId xmlns:a16="http://schemas.microsoft.com/office/drawing/2014/main" id="{818AD9B3-329E-41D0-83A9-58CF25103F60}"/>
              </a:ext>
            </a:extLst>
          </p:cNvPr>
          <p:cNvSpPr>
            <a:spLocks noGrp="1"/>
          </p:cNvSpPr>
          <p:nvPr>
            <p:ph type="sldNum" sz="quarter" idx="12"/>
          </p:nvPr>
        </p:nvSpPr>
        <p:spPr/>
        <p:txBody>
          <a:bodyPr/>
          <a:lstStyle/>
          <a:p>
            <a:fld id="{78FEA6AD-5963-42A3-B799-50DDE2FA9A33}" type="slidenum">
              <a:rPr lang="en-US" smtClean="0"/>
              <a:pPr/>
              <a:t>12</a:t>
            </a:fld>
            <a:endParaRPr lang="en-US" dirty="0"/>
          </a:p>
        </p:txBody>
      </p:sp>
    </p:spTree>
    <p:extLst>
      <p:ext uri="{BB962C8B-B14F-4D97-AF65-F5344CB8AC3E}">
        <p14:creationId xmlns:p14="http://schemas.microsoft.com/office/powerpoint/2010/main" val="371033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24A5-539D-4AD0-AB5A-B75CEE80C937}"/>
              </a:ext>
            </a:extLst>
          </p:cNvPr>
          <p:cNvSpPr>
            <a:spLocks noGrp="1"/>
          </p:cNvSpPr>
          <p:nvPr>
            <p:ph type="title"/>
          </p:nvPr>
        </p:nvSpPr>
        <p:spPr/>
        <p:txBody>
          <a:bodyPr/>
          <a:lstStyle/>
          <a:p>
            <a:r>
              <a:rPr lang="en-US" sz="3600" dirty="0"/>
              <a:t>Pending Scholars</a:t>
            </a:r>
          </a:p>
        </p:txBody>
      </p:sp>
      <p:graphicFrame>
        <p:nvGraphicFramePr>
          <p:cNvPr id="7" name="Content Placeholder 2">
            <a:extLst>
              <a:ext uri="{FF2B5EF4-FFF2-40B4-BE49-F238E27FC236}">
                <a16:creationId xmlns:a16="http://schemas.microsoft.com/office/drawing/2014/main" id="{B4B73906-DBE2-8D0E-4921-0D44579272A1}"/>
              </a:ext>
            </a:extLst>
          </p:cNvPr>
          <p:cNvGraphicFramePr>
            <a:graphicFrameLocks noGrp="1"/>
          </p:cNvGraphicFramePr>
          <p:nvPr>
            <p:ph sz="quarter" idx="1"/>
            <p:extLst>
              <p:ext uri="{D42A27DB-BD31-4B8C-83A1-F6EECF244321}">
                <p14:modId xmlns:p14="http://schemas.microsoft.com/office/powerpoint/2010/main" val="1351395288"/>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82ACE39-5F4E-46B7-A7F4-26BC62A1E0E7}"/>
              </a:ext>
            </a:extLst>
          </p:cNvPr>
          <p:cNvSpPr>
            <a:spLocks noGrp="1"/>
          </p:cNvSpPr>
          <p:nvPr>
            <p:ph type="sldNum" sz="quarter" idx="12"/>
          </p:nvPr>
        </p:nvSpPr>
        <p:spPr/>
        <p:txBody>
          <a:bodyPr/>
          <a:lstStyle/>
          <a:p>
            <a:fld id="{78FEA6AD-5963-42A3-B799-50DDE2FA9A33}" type="slidenum">
              <a:rPr lang="en-US" smtClean="0"/>
              <a:pPr/>
              <a:t>13</a:t>
            </a:fld>
            <a:endParaRPr lang="en-US" dirty="0"/>
          </a:p>
        </p:txBody>
      </p:sp>
      <p:pic>
        <p:nvPicPr>
          <p:cNvPr id="5" name="Picture 4" descr="A screenshot of a video game&#10;&#10;Description automatically generated with medium confidence">
            <a:extLst>
              <a:ext uri="{FF2B5EF4-FFF2-40B4-BE49-F238E27FC236}">
                <a16:creationId xmlns:a16="http://schemas.microsoft.com/office/drawing/2014/main" id="{866C9519-2AFB-4AE8-98CC-7E2E9BC7295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2778" r="59929" b="53703"/>
          <a:stretch/>
        </p:blipFill>
        <p:spPr>
          <a:xfrm>
            <a:off x="762000" y="3749488"/>
            <a:ext cx="1743419" cy="2286000"/>
          </a:xfrm>
          <a:prstGeom prst="rect">
            <a:avLst/>
          </a:prstGeom>
        </p:spPr>
      </p:pic>
    </p:spTree>
    <p:extLst>
      <p:ext uri="{BB962C8B-B14F-4D97-AF65-F5344CB8AC3E}">
        <p14:creationId xmlns:p14="http://schemas.microsoft.com/office/powerpoint/2010/main" val="442786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FD21-0435-38EF-C4A7-66D4C86EFE5C}"/>
              </a:ext>
            </a:extLst>
          </p:cNvPr>
          <p:cNvSpPr>
            <a:spLocks noGrp="1"/>
          </p:cNvSpPr>
          <p:nvPr>
            <p:ph type="ctrTitle"/>
          </p:nvPr>
        </p:nvSpPr>
        <p:spPr/>
        <p:txBody>
          <a:bodyPr>
            <a:normAutofit fontScale="90000"/>
          </a:bodyPr>
          <a:lstStyle/>
          <a:p>
            <a:r>
              <a:rPr lang="en-US" dirty="0"/>
              <a:t>Updating and exiting </a:t>
            </a:r>
            <a:r>
              <a:rPr lang="en-US" sz="4900" dirty="0"/>
              <a:t>scholar</a:t>
            </a:r>
            <a:r>
              <a:rPr lang="en-US" dirty="0"/>
              <a:t> records</a:t>
            </a:r>
          </a:p>
        </p:txBody>
      </p:sp>
      <p:sp>
        <p:nvSpPr>
          <p:cNvPr id="3" name="Subtitle 2">
            <a:extLst>
              <a:ext uri="{FF2B5EF4-FFF2-40B4-BE49-F238E27FC236}">
                <a16:creationId xmlns:a16="http://schemas.microsoft.com/office/drawing/2014/main" id="{FE5A6BE9-8CF4-05E9-29A6-6A0D2FC5DE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29379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DA335-299C-4111-B2E4-D2B279E13B2F}"/>
              </a:ext>
            </a:extLst>
          </p:cNvPr>
          <p:cNvSpPr>
            <a:spLocks noGrp="1"/>
          </p:cNvSpPr>
          <p:nvPr>
            <p:ph type="title"/>
          </p:nvPr>
        </p:nvSpPr>
        <p:spPr>
          <a:xfrm>
            <a:off x="228599" y="212724"/>
            <a:ext cx="8681359" cy="990600"/>
          </a:xfrm>
        </p:spPr>
        <p:txBody>
          <a:bodyPr>
            <a:normAutofit fontScale="90000"/>
          </a:bodyPr>
          <a:lstStyle/>
          <a:p>
            <a:r>
              <a:rPr lang="en-US" dirty="0"/>
              <a:t>Activities to complete in the PDPDCS Part 2</a:t>
            </a:r>
          </a:p>
        </p:txBody>
      </p:sp>
      <p:sp>
        <p:nvSpPr>
          <p:cNvPr id="3" name="Content Placeholder 2">
            <a:extLst>
              <a:ext uri="{FF2B5EF4-FFF2-40B4-BE49-F238E27FC236}">
                <a16:creationId xmlns:a16="http://schemas.microsoft.com/office/drawing/2014/main" id="{E9FFA51C-186A-4764-A155-924619108AE5}"/>
              </a:ext>
            </a:extLst>
          </p:cNvPr>
          <p:cNvSpPr>
            <a:spLocks noGrp="1"/>
          </p:cNvSpPr>
          <p:nvPr>
            <p:ph sz="quarter" idx="1"/>
          </p:nvPr>
        </p:nvSpPr>
        <p:spPr>
          <a:xfrm>
            <a:off x="-10886" y="1519354"/>
            <a:ext cx="9144000" cy="4565416"/>
          </a:xfrm>
        </p:spPr>
        <p:txBody>
          <a:bodyPr>
            <a:noAutofit/>
          </a:bodyPr>
          <a:lstStyle/>
          <a:p>
            <a:pPr marL="514350" indent="-514350">
              <a:spcBef>
                <a:spcPts val="0"/>
              </a:spcBef>
              <a:spcAft>
                <a:spcPts val="600"/>
              </a:spcAft>
              <a:buFont typeface="+mj-lt"/>
              <a:buAutoNum type="arabicPeriod"/>
            </a:pPr>
            <a:r>
              <a:rPr lang="en-US" sz="2800" dirty="0"/>
              <a:t>Update the training, funding, and completion status sections for each enrolled scholar:</a:t>
            </a:r>
          </a:p>
          <a:p>
            <a:pPr marL="834390" lvl="1" indent="-514350">
              <a:spcBef>
                <a:spcPts val="0"/>
              </a:spcBef>
              <a:spcAft>
                <a:spcPts val="600"/>
              </a:spcAft>
            </a:pPr>
            <a:r>
              <a:rPr lang="en-US" sz="2300" b="1" dirty="0"/>
              <a:t>Section G: </a:t>
            </a:r>
            <a:r>
              <a:rPr lang="en-US" sz="2300" dirty="0"/>
              <a:t>Current Training Program Information</a:t>
            </a:r>
          </a:p>
          <a:p>
            <a:pPr marL="834390" lvl="1" indent="-514350">
              <a:spcBef>
                <a:spcPts val="0"/>
              </a:spcBef>
              <a:spcAft>
                <a:spcPts val="600"/>
              </a:spcAft>
            </a:pPr>
            <a:r>
              <a:rPr lang="en-US" sz="2300" b="1" dirty="0"/>
              <a:t>Section H: </a:t>
            </a:r>
            <a:r>
              <a:rPr lang="en-US" sz="2300" dirty="0"/>
              <a:t>Employment Information During OSEP Grant Program</a:t>
            </a:r>
          </a:p>
          <a:p>
            <a:pPr marL="834390" lvl="1" indent="-514350">
              <a:spcBef>
                <a:spcPts val="0"/>
              </a:spcBef>
              <a:spcAft>
                <a:spcPts val="600"/>
              </a:spcAft>
            </a:pPr>
            <a:r>
              <a:rPr lang="en-US" sz="2300" b="1" dirty="0"/>
              <a:t>Section I: </a:t>
            </a:r>
            <a:r>
              <a:rPr lang="en-US" sz="2300" dirty="0"/>
              <a:t>Scholar Status</a:t>
            </a:r>
          </a:p>
          <a:p>
            <a:pPr marL="514350" indent="-514350">
              <a:spcBef>
                <a:spcPts val="0"/>
              </a:spcBef>
              <a:spcAft>
                <a:spcPts val="600"/>
              </a:spcAft>
              <a:buFont typeface="+mj-lt"/>
              <a:buAutoNum type="arabicPeriod"/>
            </a:pPr>
            <a:r>
              <a:rPr lang="en-US" sz="2800" dirty="0"/>
              <a:t>Enter exit information for scholars no longer enrolled (Section J)</a:t>
            </a:r>
          </a:p>
          <a:p>
            <a:pPr marL="514350" indent="-514350">
              <a:spcBef>
                <a:spcPts val="0"/>
              </a:spcBef>
              <a:spcAft>
                <a:spcPts val="600"/>
              </a:spcAft>
              <a:buFont typeface="+mj-lt"/>
              <a:buAutoNum type="arabicPeriod"/>
            </a:pPr>
            <a:r>
              <a:rPr lang="en-US" sz="2800" b="1" dirty="0"/>
              <a:t>Review and submit all data by March 31</a:t>
            </a:r>
            <a:r>
              <a:rPr lang="en-US" sz="2800" b="1" baseline="30000" dirty="0"/>
              <a:t>st</a:t>
            </a:r>
            <a:r>
              <a:rPr lang="en-US" sz="2800" b="1" dirty="0"/>
              <a:t> deadline</a:t>
            </a:r>
          </a:p>
          <a:p>
            <a:pPr marL="514350" indent="-514350">
              <a:buFont typeface="+mj-lt"/>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604DC61-C3E6-4A07-868E-EAE85C1D85B9}"/>
              </a:ext>
            </a:extLst>
          </p:cNvPr>
          <p:cNvSpPr>
            <a:spLocks noGrp="1"/>
          </p:cNvSpPr>
          <p:nvPr>
            <p:ph type="sldNum" sz="quarter" idx="12"/>
          </p:nvPr>
        </p:nvSpPr>
        <p:spPr/>
        <p:txBody>
          <a:bodyPr/>
          <a:lstStyle/>
          <a:p>
            <a:fld id="{78FEA6AD-5963-42A3-B799-50DDE2FA9A33}" type="slidenum">
              <a:rPr lang="en-US" smtClean="0">
                <a:latin typeface="Montserrat" panose="00000500000000000000" pitchFamily="2" charset="0"/>
              </a:rPr>
              <a:pPr/>
              <a:t>15</a:t>
            </a:fld>
            <a:endParaRPr lang="en-US" dirty="0">
              <a:latin typeface="Montserrat" panose="00000500000000000000" pitchFamily="2" charset="0"/>
            </a:endParaRPr>
          </a:p>
        </p:txBody>
      </p:sp>
    </p:spTree>
    <p:extLst>
      <p:ext uri="{BB962C8B-B14F-4D97-AF65-F5344CB8AC3E}">
        <p14:creationId xmlns:p14="http://schemas.microsoft.com/office/powerpoint/2010/main" val="2903985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D5FF0C-E381-41CE-9CF8-D8AACA4C2A0D}"/>
              </a:ext>
            </a:extLst>
          </p:cNvPr>
          <p:cNvSpPr>
            <a:spLocks noGrp="1"/>
          </p:cNvSpPr>
          <p:nvPr>
            <p:ph type="title"/>
          </p:nvPr>
        </p:nvSpPr>
        <p:spPr/>
        <p:txBody>
          <a:bodyPr>
            <a:noAutofit/>
          </a:bodyPr>
          <a:lstStyle/>
          <a:p>
            <a:pPr>
              <a:defRPr/>
            </a:pPr>
            <a:r>
              <a:rPr lang="en-US" sz="3600" dirty="0"/>
              <a:t>Timeline for Updating and Exiting Scholars</a:t>
            </a:r>
          </a:p>
        </p:txBody>
      </p:sp>
      <p:sp>
        <p:nvSpPr>
          <p:cNvPr id="4" name="Content Placeholder 3"/>
          <p:cNvSpPr>
            <a:spLocks noGrp="1"/>
          </p:cNvSpPr>
          <p:nvPr>
            <p:ph sz="quarter" idx="1"/>
          </p:nvPr>
        </p:nvSpPr>
        <p:spPr>
          <a:xfrm>
            <a:off x="304799" y="1524000"/>
            <a:ext cx="8458200" cy="4495800"/>
          </a:xfrm>
        </p:spPr>
        <p:txBody>
          <a:bodyPr>
            <a:normAutofit/>
          </a:bodyPr>
          <a:lstStyle/>
          <a:p>
            <a:pPr marL="0" indent="0">
              <a:buNone/>
            </a:pPr>
            <a:r>
              <a:rPr lang="en-US" sz="3000" dirty="0"/>
              <a:t>Update scholar contact and program completion information </a:t>
            </a:r>
            <a:r>
              <a:rPr lang="en-US" sz="3000" b="1" dirty="0">
                <a:highlight>
                  <a:srgbClr val="D4DCEC"/>
                </a:highlight>
              </a:rPr>
              <a:t>within 30 days </a:t>
            </a:r>
            <a:r>
              <a:rPr lang="en-US" sz="3000" dirty="0"/>
              <a:t>of:</a:t>
            </a:r>
          </a:p>
          <a:p>
            <a:pPr lvl="1"/>
            <a:r>
              <a:rPr lang="en-US" dirty="0"/>
              <a:t>Scholar status changes</a:t>
            </a:r>
          </a:p>
          <a:p>
            <a:pPr lvl="2"/>
            <a:r>
              <a:rPr lang="en-US" dirty="0"/>
              <a:t>Enrolled but no longer funded</a:t>
            </a:r>
          </a:p>
          <a:p>
            <a:pPr lvl="2"/>
            <a:r>
              <a:rPr lang="en-US" dirty="0"/>
              <a:t>Exited Prior to Completion</a:t>
            </a:r>
          </a:p>
          <a:p>
            <a:pPr lvl="2"/>
            <a:r>
              <a:rPr lang="en-US" dirty="0"/>
              <a:t>Graduated  </a:t>
            </a:r>
          </a:p>
          <a:p>
            <a:pPr lvl="1"/>
            <a:r>
              <a:rPr lang="en-US" dirty="0"/>
              <a:t>Grant budget period ending</a:t>
            </a:r>
          </a:p>
          <a:p>
            <a:pPr marL="0" indent="0">
              <a:buNone/>
            </a:pPr>
            <a:endParaRPr lang="en-US" sz="2200" dirty="0"/>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pPr/>
              <a:t>16</a:t>
            </a:fld>
            <a:endParaRPr lang="en-US" dirty="0"/>
          </a:p>
        </p:txBody>
      </p:sp>
      <p:grpSp>
        <p:nvGrpSpPr>
          <p:cNvPr id="2" name="Group 1">
            <a:extLst>
              <a:ext uri="{FF2B5EF4-FFF2-40B4-BE49-F238E27FC236}">
                <a16:creationId xmlns:a16="http://schemas.microsoft.com/office/drawing/2014/main" id="{86AB57AC-E74B-2709-6086-25B2996F156D}"/>
              </a:ext>
            </a:extLst>
          </p:cNvPr>
          <p:cNvGrpSpPr/>
          <p:nvPr/>
        </p:nvGrpSpPr>
        <p:grpSpPr>
          <a:xfrm>
            <a:off x="6399510" y="2860083"/>
            <a:ext cx="1828800" cy="1828800"/>
            <a:chOff x="6399510" y="2860083"/>
            <a:chExt cx="1828800" cy="1828800"/>
          </a:xfrm>
        </p:grpSpPr>
        <p:sp>
          <p:nvSpPr>
            <p:cNvPr id="6" name="Oval 5">
              <a:extLst>
                <a:ext uri="{FF2B5EF4-FFF2-40B4-BE49-F238E27FC236}">
                  <a16:creationId xmlns:a16="http://schemas.microsoft.com/office/drawing/2014/main" id="{1C935823-74DD-4982-A65F-B1CEC16847CD}"/>
                </a:ext>
              </a:extLst>
            </p:cNvPr>
            <p:cNvSpPr/>
            <p:nvPr/>
          </p:nvSpPr>
          <p:spPr>
            <a:xfrm>
              <a:off x="6399510" y="2860083"/>
              <a:ext cx="1828800" cy="1828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69B6D5A-9CAA-409F-B2E1-29EDD00D31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77000" y="3048000"/>
              <a:ext cx="1520747" cy="1257300"/>
            </a:xfrm>
            <a:prstGeom prst="rect">
              <a:avLst/>
            </a:prstGeom>
          </p:spPr>
        </p:pic>
      </p:grpSp>
    </p:spTree>
    <p:extLst>
      <p:ext uri="{BB962C8B-B14F-4D97-AF65-F5344CB8AC3E}">
        <p14:creationId xmlns:p14="http://schemas.microsoft.com/office/powerpoint/2010/main" val="1282997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136E-4E61-4578-B279-191D8610F868}"/>
              </a:ext>
            </a:extLst>
          </p:cNvPr>
          <p:cNvSpPr>
            <a:spLocks noGrp="1"/>
          </p:cNvSpPr>
          <p:nvPr>
            <p:ph type="title"/>
          </p:nvPr>
        </p:nvSpPr>
        <p:spPr>
          <a:xfrm>
            <a:off x="228599" y="228600"/>
            <a:ext cx="8681359" cy="990600"/>
          </a:xfrm>
        </p:spPr>
        <p:txBody>
          <a:bodyPr>
            <a:normAutofit/>
          </a:bodyPr>
          <a:lstStyle/>
          <a:p>
            <a:r>
              <a:rPr lang="en-US" dirty="0"/>
              <a:t>Digital EC Process Overview</a:t>
            </a:r>
          </a:p>
        </p:txBody>
      </p:sp>
      <p:graphicFrame>
        <p:nvGraphicFramePr>
          <p:cNvPr id="5" name="Content Placeholder 4">
            <a:extLst>
              <a:ext uri="{FF2B5EF4-FFF2-40B4-BE49-F238E27FC236}">
                <a16:creationId xmlns:a16="http://schemas.microsoft.com/office/drawing/2014/main" id="{9C52E179-2500-4669-A2FF-A7B248F59EE0}"/>
              </a:ext>
            </a:extLst>
          </p:cNvPr>
          <p:cNvGraphicFramePr>
            <a:graphicFrameLocks noGrp="1"/>
          </p:cNvGraphicFramePr>
          <p:nvPr>
            <p:ph sz="quarter" idx="1"/>
          </p:nvPr>
        </p:nvGraphicFramePr>
        <p:xfrm>
          <a:off x="230981" y="1210733"/>
          <a:ext cx="8682038" cy="2806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13D2499-9305-4663-8351-48D1597D5304}"/>
              </a:ext>
            </a:extLst>
          </p:cNvPr>
          <p:cNvSpPr>
            <a:spLocks noGrp="1"/>
          </p:cNvSpPr>
          <p:nvPr>
            <p:ph type="sldNum" sz="quarter" idx="12"/>
          </p:nvPr>
        </p:nvSpPr>
        <p:spPr>
          <a:xfrm>
            <a:off x="8376559" y="6400800"/>
            <a:ext cx="533400" cy="244476"/>
          </a:xfrm>
        </p:spPr>
        <p:txBody>
          <a:bodyPr/>
          <a:lstStyle/>
          <a:p>
            <a:fld id="{78FEA6AD-5963-42A3-B799-50DDE2FA9A33}" type="slidenum">
              <a:rPr lang="en-US" smtClean="0">
                <a:latin typeface="Montserrat" panose="00000500000000000000" pitchFamily="2" charset="0"/>
              </a:rPr>
              <a:pPr/>
              <a:t>17</a:t>
            </a:fld>
            <a:endParaRPr lang="en-US" dirty="0">
              <a:latin typeface="Montserrat" panose="00000500000000000000" pitchFamily="2" charset="0"/>
            </a:endParaRPr>
          </a:p>
        </p:txBody>
      </p:sp>
      <p:grpSp>
        <p:nvGrpSpPr>
          <p:cNvPr id="6" name="Group 5">
            <a:extLst>
              <a:ext uri="{FF2B5EF4-FFF2-40B4-BE49-F238E27FC236}">
                <a16:creationId xmlns:a16="http://schemas.microsoft.com/office/drawing/2014/main" id="{8810CA5F-62E5-4383-933D-C672166DA5BA}"/>
              </a:ext>
            </a:extLst>
          </p:cNvPr>
          <p:cNvGrpSpPr/>
          <p:nvPr/>
        </p:nvGrpSpPr>
        <p:grpSpPr>
          <a:xfrm rot="5400000">
            <a:off x="3956755" y="3467551"/>
            <a:ext cx="276128" cy="325893"/>
            <a:chOff x="1449718" y="2180204"/>
            <a:chExt cx="278583" cy="325890"/>
          </a:xfrm>
        </p:grpSpPr>
        <p:sp>
          <p:nvSpPr>
            <p:cNvPr id="7" name="Arrow: Right 6">
              <a:extLst>
                <a:ext uri="{FF2B5EF4-FFF2-40B4-BE49-F238E27FC236}">
                  <a16:creationId xmlns:a16="http://schemas.microsoft.com/office/drawing/2014/main" id="{54EB63D4-1DB1-4527-BE85-B278D3A1F6F5}"/>
                </a:ext>
              </a:extLst>
            </p:cNvPr>
            <p:cNvSpPr/>
            <p:nvPr/>
          </p:nvSpPr>
          <p:spPr>
            <a:xfrm>
              <a:off x="1449718" y="2180204"/>
              <a:ext cx="278583" cy="3258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Arrow: Right 4">
              <a:extLst>
                <a:ext uri="{FF2B5EF4-FFF2-40B4-BE49-F238E27FC236}">
                  <a16:creationId xmlns:a16="http://schemas.microsoft.com/office/drawing/2014/main" id="{B1EEE8AA-777A-4563-83A8-1AADACEF4EE1}"/>
                </a:ext>
              </a:extLst>
            </p:cNvPr>
            <p:cNvSpPr txBox="1"/>
            <p:nvPr/>
          </p:nvSpPr>
          <p:spPr>
            <a:xfrm>
              <a:off x="1449718" y="2245382"/>
              <a:ext cx="195008" cy="195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12" name="Group 11">
            <a:extLst>
              <a:ext uri="{FF2B5EF4-FFF2-40B4-BE49-F238E27FC236}">
                <a16:creationId xmlns:a16="http://schemas.microsoft.com/office/drawing/2014/main" id="{879FD065-C84A-4A58-B83A-DB2BA3C12FE7}"/>
              </a:ext>
            </a:extLst>
          </p:cNvPr>
          <p:cNvGrpSpPr/>
          <p:nvPr/>
        </p:nvGrpSpPr>
        <p:grpSpPr>
          <a:xfrm rot="10800000">
            <a:off x="3135496" y="4738968"/>
            <a:ext cx="302840" cy="283025"/>
            <a:chOff x="1449718" y="2180204"/>
            <a:chExt cx="278583" cy="325890"/>
          </a:xfrm>
        </p:grpSpPr>
        <p:sp>
          <p:nvSpPr>
            <p:cNvPr id="13" name="Arrow: Right 12">
              <a:extLst>
                <a:ext uri="{FF2B5EF4-FFF2-40B4-BE49-F238E27FC236}">
                  <a16:creationId xmlns:a16="http://schemas.microsoft.com/office/drawing/2014/main" id="{5BA319FD-E1E9-47DE-B8DB-00D6BCD14B29}"/>
                </a:ext>
              </a:extLst>
            </p:cNvPr>
            <p:cNvSpPr/>
            <p:nvPr/>
          </p:nvSpPr>
          <p:spPr>
            <a:xfrm>
              <a:off x="1449718" y="2180204"/>
              <a:ext cx="278583" cy="3258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Arrow: Right 4">
              <a:extLst>
                <a:ext uri="{FF2B5EF4-FFF2-40B4-BE49-F238E27FC236}">
                  <a16:creationId xmlns:a16="http://schemas.microsoft.com/office/drawing/2014/main" id="{F14D4917-46A1-4AA1-8FE3-A5690D294184}"/>
                </a:ext>
              </a:extLst>
            </p:cNvPr>
            <p:cNvSpPr txBox="1"/>
            <p:nvPr/>
          </p:nvSpPr>
          <p:spPr>
            <a:xfrm>
              <a:off x="1449718" y="2245382"/>
              <a:ext cx="195008" cy="195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18" name="Group 17">
            <a:extLst>
              <a:ext uri="{FF2B5EF4-FFF2-40B4-BE49-F238E27FC236}">
                <a16:creationId xmlns:a16="http://schemas.microsoft.com/office/drawing/2014/main" id="{8AA23A89-F4C7-446B-AB1F-80566E7E7160}"/>
              </a:ext>
            </a:extLst>
          </p:cNvPr>
          <p:cNvGrpSpPr/>
          <p:nvPr/>
        </p:nvGrpSpPr>
        <p:grpSpPr>
          <a:xfrm rot="16200000">
            <a:off x="2356550" y="3466322"/>
            <a:ext cx="273671" cy="325895"/>
            <a:chOff x="1449718" y="2180204"/>
            <a:chExt cx="278583" cy="325890"/>
          </a:xfrm>
        </p:grpSpPr>
        <p:sp>
          <p:nvSpPr>
            <p:cNvPr id="19" name="Arrow: Right 18">
              <a:extLst>
                <a:ext uri="{FF2B5EF4-FFF2-40B4-BE49-F238E27FC236}">
                  <a16:creationId xmlns:a16="http://schemas.microsoft.com/office/drawing/2014/main" id="{135BC97B-08C3-4A0F-8FB4-BE496DC42F9D}"/>
                </a:ext>
              </a:extLst>
            </p:cNvPr>
            <p:cNvSpPr/>
            <p:nvPr/>
          </p:nvSpPr>
          <p:spPr>
            <a:xfrm>
              <a:off x="1449718" y="2180204"/>
              <a:ext cx="278583" cy="3258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Arrow: Right 4">
              <a:extLst>
                <a:ext uri="{FF2B5EF4-FFF2-40B4-BE49-F238E27FC236}">
                  <a16:creationId xmlns:a16="http://schemas.microsoft.com/office/drawing/2014/main" id="{62927442-E405-471A-AB96-4F1EDEB83E99}"/>
                </a:ext>
              </a:extLst>
            </p:cNvPr>
            <p:cNvSpPr txBox="1"/>
            <p:nvPr/>
          </p:nvSpPr>
          <p:spPr>
            <a:xfrm>
              <a:off x="1449718" y="2245382"/>
              <a:ext cx="195008" cy="195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24" name="Group 23">
            <a:extLst>
              <a:ext uri="{FF2B5EF4-FFF2-40B4-BE49-F238E27FC236}">
                <a16:creationId xmlns:a16="http://schemas.microsoft.com/office/drawing/2014/main" id="{91B2E62E-A72E-4A04-B2CA-8DDE81EC7D56}"/>
              </a:ext>
            </a:extLst>
          </p:cNvPr>
          <p:cNvGrpSpPr/>
          <p:nvPr/>
        </p:nvGrpSpPr>
        <p:grpSpPr>
          <a:xfrm>
            <a:off x="3535933" y="3888088"/>
            <a:ext cx="1387831" cy="1710787"/>
            <a:chOff x="4835395" y="1347526"/>
            <a:chExt cx="1148332" cy="1994715"/>
          </a:xfrm>
        </p:grpSpPr>
        <p:sp>
          <p:nvSpPr>
            <p:cNvPr id="25" name="Rectangle: Rounded Corners 24">
              <a:extLst>
                <a:ext uri="{FF2B5EF4-FFF2-40B4-BE49-F238E27FC236}">
                  <a16:creationId xmlns:a16="http://schemas.microsoft.com/office/drawing/2014/main" id="{D172CDB2-F788-4D28-8C18-F88229C9585F}"/>
                </a:ext>
              </a:extLst>
            </p:cNvPr>
            <p:cNvSpPr/>
            <p:nvPr/>
          </p:nvSpPr>
          <p:spPr>
            <a:xfrm>
              <a:off x="4835395" y="1347526"/>
              <a:ext cx="1148332" cy="1994715"/>
            </a:xfrm>
            <a:prstGeom prst="roundRect">
              <a:avLst>
                <a:gd name="adj" fmla="val 10000"/>
              </a:avLst>
            </a:prstGeom>
            <a:solidFill>
              <a:srgbClr val="1E608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ectangle: Rounded Corners 4">
              <a:extLst>
                <a:ext uri="{FF2B5EF4-FFF2-40B4-BE49-F238E27FC236}">
                  <a16:creationId xmlns:a16="http://schemas.microsoft.com/office/drawing/2014/main" id="{0451B82C-CD63-47DE-9580-71D8CB2ABD34}"/>
                </a:ext>
              </a:extLst>
            </p:cNvPr>
            <p:cNvSpPr txBox="1"/>
            <p:nvPr/>
          </p:nvSpPr>
          <p:spPr>
            <a:xfrm>
              <a:off x="4869028" y="1381159"/>
              <a:ext cx="1042923" cy="1927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Scholar disagrees with information and leaves a comment</a:t>
              </a:r>
            </a:p>
          </p:txBody>
        </p:sp>
      </p:grpSp>
      <p:grpSp>
        <p:nvGrpSpPr>
          <p:cNvPr id="27" name="Group 26">
            <a:extLst>
              <a:ext uri="{FF2B5EF4-FFF2-40B4-BE49-F238E27FC236}">
                <a16:creationId xmlns:a16="http://schemas.microsoft.com/office/drawing/2014/main" id="{12D12EA1-13E2-4994-AB8F-68B69248B4E7}"/>
              </a:ext>
            </a:extLst>
          </p:cNvPr>
          <p:cNvGrpSpPr/>
          <p:nvPr/>
        </p:nvGrpSpPr>
        <p:grpSpPr>
          <a:xfrm>
            <a:off x="1698865" y="3887272"/>
            <a:ext cx="1387831" cy="1710787"/>
            <a:chOff x="4835395" y="1347526"/>
            <a:chExt cx="1148332" cy="1994715"/>
          </a:xfrm>
        </p:grpSpPr>
        <p:sp>
          <p:nvSpPr>
            <p:cNvPr id="28" name="Rectangle: Rounded Corners 27">
              <a:extLst>
                <a:ext uri="{FF2B5EF4-FFF2-40B4-BE49-F238E27FC236}">
                  <a16:creationId xmlns:a16="http://schemas.microsoft.com/office/drawing/2014/main" id="{8E421E5A-4309-4B42-8544-9531FC549DE3}"/>
                </a:ext>
              </a:extLst>
            </p:cNvPr>
            <p:cNvSpPr/>
            <p:nvPr/>
          </p:nvSpPr>
          <p:spPr>
            <a:xfrm>
              <a:off x="4835395" y="1347526"/>
              <a:ext cx="1148332" cy="1994715"/>
            </a:xfrm>
            <a:prstGeom prst="roundRect">
              <a:avLst>
                <a:gd name="adj" fmla="val 10000"/>
              </a:avLst>
            </a:prstGeom>
            <a:solidFill>
              <a:srgbClr val="1E608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ctangle: Rounded Corners 4">
              <a:extLst>
                <a:ext uri="{FF2B5EF4-FFF2-40B4-BE49-F238E27FC236}">
                  <a16:creationId xmlns:a16="http://schemas.microsoft.com/office/drawing/2014/main" id="{039FB4A2-4368-4BDE-8D88-2F8A30DAD2A6}"/>
                </a:ext>
              </a:extLst>
            </p:cNvPr>
            <p:cNvSpPr txBox="1"/>
            <p:nvPr/>
          </p:nvSpPr>
          <p:spPr>
            <a:xfrm>
              <a:off x="4869028" y="1381159"/>
              <a:ext cx="1081066" cy="1927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dirty="0">
                  <a:latin typeface="Montserrat" panose="00000500000000000000" pitchFamily="2" charset="0"/>
                </a:rPr>
                <a:t>Grantee</a:t>
              </a:r>
              <a:r>
                <a:rPr lang="en-US" sz="1400" b="1" kern="1200" dirty="0">
                  <a:latin typeface="Montserrat" panose="00000500000000000000" pitchFamily="2" charset="0"/>
                </a:rPr>
                <a:t> receives notification to edit EC and makes changes in PDPDCS</a:t>
              </a:r>
            </a:p>
          </p:txBody>
        </p:sp>
      </p:grpSp>
      <p:sp>
        <p:nvSpPr>
          <p:cNvPr id="3" name="TextBox 2">
            <a:extLst>
              <a:ext uri="{FF2B5EF4-FFF2-40B4-BE49-F238E27FC236}">
                <a16:creationId xmlns:a16="http://schemas.microsoft.com/office/drawing/2014/main" id="{D27BC965-9BF5-9BF8-FDB6-C0C06F08BEBD}"/>
              </a:ext>
            </a:extLst>
          </p:cNvPr>
          <p:cNvSpPr txBox="1"/>
          <p:nvPr/>
        </p:nvSpPr>
        <p:spPr>
          <a:xfrm>
            <a:off x="5373001" y="4000304"/>
            <a:ext cx="3161399" cy="1477328"/>
          </a:xfrm>
          <a:prstGeom prst="rect">
            <a:avLst/>
          </a:prstGeom>
          <a:noFill/>
          <a:ln w="28575">
            <a:solidFill>
              <a:srgbClr val="00B050"/>
            </a:solidFill>
          </a:ln>
        </p:spPr>
        <p:txBody>
          <a:bodyPr wrap="square" rtlCol="0">
            <a:spAutoFit/>
          </a:bodyPr>
          <a:lstStyle/>
          <a:p>
            <a:r>
              <a:rPr lang="en-US" dirty="0">
                <a:latin typeface="Montserrat" panose="00000500000000000000" pitchFamily="2" charset="0"/>
              </a:rPr>
              <a:t>Scholars are not fully considered exited until the EC has been signed AND the scholar’s record has been submitted. </a:t>
            </a:r>
          </a:p>
        </p:txBody>
      </p:sp>
    </p:spTree>
    <p:extLst>
      <p:ext uri="{BB962C8B-B14F-4D97-AF65-F5344CB8AC3E}">
        <p14:creationId xmlns:p14="http://schemas.microsoft.com/office/powerpoint/2010/main" val="3502651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E069A-8A0E-441D-BE4D-389E6AA4CAAC}"/>
              </a:ext>
            </a:extLst>
          </p:cNvPr>
          <p:cNvSpPr>
            <a:spLocks noGrp="1"/>
          </p:cNvSpPr>
          <p:nvPr>
            <p:ph type="title"/>
          </p:nvPr>
        </p:nvSpPr>
        <p:spPr/>
        <p:txBody>
          <a:bodyPr/>
          <a:lstStyle/>
          <a:p>
            <a:r>
              <a:rPr lang="en-US" dirty="0"/>
              <a:t>Live Demonstration</a:t>
            </a:r>
          </a:p>
        </p:txBody>
      </p:sp>
      <p:sp>
        <p:nvSpPr>
          <p:cNvPr id="3" name="Content Placeholder 2">
            <a:extLst>
              <a:ext uri="{FF2B5EF4-FFF2-40B4-BE49-F238E27FC236}">
                <a16:creationId xmlns:a16="http://schemas.microsoft.com/office/drawing/2014/main" id="{BE156969-5F09-4C69-A805-43D6F497D4A3}"/>
              </a:ext>
            </a:extLst>
          </p:cNvPr>
          <p:cNvSpPr>
            <a:spLocks noGrp="1"/>
          </p:cNvSpPr>
          <p:nvPr>
            <p:ph sz="quarter" idx="1"/>
          </p:nvPr>
        </p:nvSpPr>
        <p:spPr/>
        <p:txBody>
          <a:bodyPr/>
          <a:lstStyle/>
          <a:p>
            <a:pPr marL="0" indent="0">
              <a:buNone/>
            </a:pPr>
            <a:r>
              <a:rPr lang="en-US" sz="3200" dirty="0"/>
              <a:t>DEMO 2:</a:t>
            </a:r>
          </a:p>
          <a:p>
            <a:pPr marL="514350" indent="-514350">
              <a:buFont typeface="+mj-lt"/>
              <a:buAutoNum type="arabicPeriod"/>
            </a:pPr>
            <a:r>
              <a:rPr lang="en-US" sz="3200" dirty="0"/>
              <a:t>Updating Sections G-H for a scholar</a:t>
            </a:r>
          </a:p>
          <a:p>
            <a:pPr marL="514350" indent="-514350">
              <a:buFont typeface="+mj-lt"/>
              <a:buAutoNum type="arabicPeriod"/>
            </a:pPr>
            <a:r>
              <a:rPr lang="en-US" sz="3200" dirty="0"/>
              <a:t>Exiting a scholar using the digital Exit Certification</a:t>
            </a:r>
          </a:p>
          <a:p>
            <a:endParaRPr lang="en-US" sz="3200" dirty="0"/>
          </a:p>
          <a:p>
            <a:endParaRPr lang="en-US" dirty="0"/>
          </a:p>
        </p:txBody>
      </p:sp>
      <p:sp>
        <p:nvSpPr>
          <p:cNvPr id="4" name="Slide Number Placeholder 3">
            <a:extLst>
              <a:ext uri="{FF2B5EF4-FFF2-40B4-BE49-F238E27FC236}">
                <a16:creationId xmlns:a16="http://schemas.microsoft.com/office/drawing/2014/main" id="{818AD9B3-329E-41D0-83A9-58CF25103F60}"/>
              </a:ext>
            </a:extLst>
          </p:cNvPr>
          <p:cNvSpPr>
            <a:spLocks noGrp="1"/>
          </p:cNvSpPr>
          <p:nvPr>
            <p:ph type="sldNum" sz="quarter" idx="12"/>
          </p:nvPr>
        </p:nvSpPr>
        <p:spPr/>
        <p:txBody>
          <a:bodyPr/>
          <a:lstStyle/>
          <a:p>
            <a:fld id="{78FEA6AD-5963-42A3-B799-50DDE2FA9A33}" type="slidenum">
              <a:rPr lang="en-US" smtClean="0"/>
              <a:pPr/>
              <a:t>18</a:t>
            </a:fld>
            <a:endParaRPr lang="en-US" dirty="0"/>
          </a:p>
        </p:txBody>
      </p:sp>
    </p:spTree>
    <p:extLst>
      <p:ext uri="{BB962C8B-B14F-4D97-AF65-F5344CB8AC3E}">
        <p14:creationId xmlns:p14="http://schemas.microsoft.com/office/powerpoint/2010/main" val="2951279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5437-8449-4167-B690-790B0E6C8C1C}"/>
              </a:ext>
            </a:extLst>
          </p:cNvPr>
          <p:cNvSpPr>
            <a:spLocks noGrp="1"/>
          </p:cNvSpPr>
          <p:nvPr>
            <p:ph type="title"/>
          </p:nvPr>
        </p:nvSpPr>
        <p:spPr/>
        <p:txBody>
          <a:bodyPr>
            <a:normAutofit fontScale="90000"/>
          </a:bodyPr>
          <a:lstStyle/>
          <a:p>
            <a:r>
              <a:rPr lang="en-US" dirty="0"/>
              <a:t>Which program completion status should I select for my scholar?</a:t>
            </a:r>
          </a:p>
        </p:txBody>
      </p:sp>
      <p:graphicFrame>
        <p:nvGraphicFramePr>
          <p:cNvPr id="6" name="Content Placeholder 2">
            <a:extLst>
              <a:ext uri="{FF2B5EF4-FFF2-40B4-BE49-F238E27FC236}">
                <a16:creationId xmlns:a16="http://schemas.microsoft.com/office/drawing/2014/main" id="{5B27BBB7-38FE-0C37-2E1F-791A924C71F2}"/>
              </a:ext>
            </a:extLst>
          </p:cNvPr>
          <p:cNvGraphicFramePr>
            <a:graphicFrameLocks noGrp="1"/>
          </p:cNvGraphicFramePr>
          <p:nvPr>
            <p:ph sz="quarter" idx="1"/>
            <p:extLst>
              <p:ext uri="{D42A27DB-BD31-4B8C-83A1-F6EECF244321}">
                <p14:modId xmlns:p14="http://schemas.microsoft.com/office/powerpoint/2010/main" val="1066119408"/>
              </p:ext>
            </p:extLst>
          </p:nvPr>
        </p:nvGraphicFramePr>
        <p:xfrm>
          <a:off x="304800" y="1470066"/>
          <a:ext cx="8534400" cy="4565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DA75594-63C2-45AA-846F-0CA5793BCA90}"/>
              </a:ext>
            </a:extLst>
          </p:cNvPr>
          <p:cNvSpPr>
            <a:spLocks noGrp="1"/>
          </p:cNvSpPr>
          <p:nvPr>
            <p:ph type="sldNum" sz="quarter" idx="12"/>
          </p:nvPr>
        </p:nvSpPr>
        <p:spPr/>
        <p:txBody>
          <a:bodyPr/>
          <a:lstStyle/>
          <a:p>
            <a:fld id="{78FEA6AD-5963-42A3-B799-50DDE2FA9A33}" type="slidenum">
              <a:rPr lang="en-US" smtClean="0">
                <a:latin typeface="Montserrat" panose="00000500000000000000" pitchFamily="2" charset="0"/>
              </a:rPr>
              <a:pPr/>
              <a:t>19</a:t>
            </a:fld>
            <a:endParaRPr lang="en-US" dirty="0">
              <a:latin typeface="Montserrat" panose="00000500000000000000" pitchFamily="2" charset="0"/>
            </a:endParaRPr>
          </a:p>
        </p:txBody>
      </p:sp>
    </p:spTree>
    <p:extLst>
      <p:ext uri="{BB962C8B-B14F-4D97-AF65-F5344CB8AC3E}">
        <p14:creationId xmlns:p14="http://schemas.microsoft.com/office/powerpoint/2010/main" val="34589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Agenda</a:t>
            </a:r>
          </a:p>
        </p:txBody>
      </p:sp>
      <p:sp>
        <p:nvSpPr>
          <p:cNvPr id="3" name="Content Placeholder 2"/>
          <p:cNvSpPr>
            <a:spLocks noGrp="1"/>
          </p:cNvSpPr>
          <p:nvPr>
            <p:ph sz="quarter" idx="1"/>
          </p:nvPr>
        </p:nvSpPr>
        <p:spPr>
          <a:effectLst/>
        </p:spPr>
        <p:txBody>
          <a:bodyPr>
            <a:normAutofit/>
          </a:bodyPr>
          <a:lstStyle/>
          <a:p>
            <a:r>
              <a:rPr lang="en-US" sz="3200" dirty="0"/>
              <a:t>Review and demonstration of PDPDCS</a:t>
            </a:r>
          </a:p>
          <a:p>
            <a:r>
              <a:rPr lang="en-US" sz="3200" dirty="0"/>
              <a:t>Required actions for data submission</a:t>
            </a:r>
          </a:p>
          <a:p>
            <a:r>
              <a:rPr lang="en-US" sz="3200" dirty="0"/>
              <a:t>Protecting scholar data</a:t>
            </a:r>
          </a:p>
          <a:p>
            <a:r>
              <a:rPr lang="en-US" sz="3200" dirty="0"/>
              <a:t>Available resources for grantees and scholars</a:t>
            </a:r>
          </a:p>
          <a:p>
            <a:r>
              <a:rPr lang="en-US" sz="3200" dirty="0"/>
              <a:t>Questions and Discussion</a:t>
            </a:r>
          </a:p>
        </p:txBody>
      </p:sp>
      <p:sp>
        <p:nvSpPr>
          <p:cNvPr id="4" name="Slide Number Placeholder 3"/>
          <p:cNvSpPr>
            <a:spLocks noGrp="1"/>
          </p:cNvSpPr>
          <p:nvPr>
            <p:ph type="sldNum" sz="quarter" idx="12"/>
          </p:nvPr>
        </p:nvSpPr>
        <p:spPr/>
        <p:txBody>
          <a:bodyPr>
            <a:noAutofit/>
          </a:bodyPr>
          <a:lstStyle/>
          <a:p>
            <a:fld id="{11F66CED-2B61-4DFE-9587-19755F43A1BB}" type="slidenum">
              <a:rPr lang="en-US" smtClean="0">
                <a:latin typeface="Montserrat" panose="00000500000000000000" pitchFamily="2" charset="0"/>
              </a:rPr>
              <a:pPr/>
              <a:t>2</a:t>
            </a:fld>
            <a:endParaRPr lang="en-US" dirty="0">
              <a:latin typeface="Montserrat" panose="00000500000000000000" pitchFamily="2" charset="0"/>
            </a:endParaRPr>
          </a:p>
        </p:txBody>
      </p:sp>
    </p:spTree>
    <p:extLst>
      <p:ext uri="{BB962C8B-B14F-4D97-AF65-F5344CB8AC3E}">
        <p14:creationId xmlns:p14="http://schemas.microsoft.com/office/powerpoint/2010/main" val="1923050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altLang="en-US" sz="3600" dirty="0"/>
              <a:t>Measure of Skills and Knowledge</a:t>
            </a:r>
            <a:endParaRPr lang="en-US" sz="3200" i="1" dirty="0"/>
          </a:p>
        </p:txBody>
      </p:sp>
      <p:graphicFrame>
        <p:nvGraphicFramePr>
          <p:cNvPr id="18" name="Table 18">
            <a:extLst>
              <a:ext uri="{FF2B5EF4-FFF2-40B4-BE49-F238E27FC236}">
                <a16:creationId xmlns:a16="http://schemas.microsoft.com/office/drawing/2014/main" id="{67C15C3B-2098-4CD7-BDC1-9E254CAFE708}"/>
              </a:ext>
            </a:extLst>
          </p:cNvPr>
          <p:cNvGraphicFramePr>
            <a:graphicFrameLocks noGrp="1"/>
          </p:cNvGraphicFramePr>
          <p:nvPr>
            <p:ph sz="quarter" idx="1"/>
          </p:nvPr>
        </p:nvGraphicFramePr>
        <p:xfrm>
          <a:off x="304800" y="1524000"/>
          <a:ext cx="8458199" cy="4208471"/>
        </p:xfrm>
        <a:graphic>
          <a:graphicData uri="http://schemas.openxmlformats.org/drawingml/2006/table">
            <a:tbl>
              <a:tblPr firstRow="1" bandRow="1">
                <a:tableStyleId>{5C22544A-7EE6-4342-B048-85BDC9FD1C3A}</a:tableStyleId>
              </a:tblPr>
              <a:tblGrid>
                <a:gridCol w="4010353">
                  <a:extLst>
                    <a:ext uri="{9D8B030D-6E8A-4147-A177-3AD203B41FA5}">
                      <a16:colId xmlns:a16="http://schemas.microsoft.com/office/drawing/2014/main" val="173588531"/>
                    </a:ext>
                  </a:extLst>
                </a:gridCol>
                <a:gridCol w="4447846">
                  <a:extLst>
                    <a:ext uri="{9D8B030D-6E8A-4147-A177-3AD203B41FA5}">
                      <a16:colId xmlns:a16="http://schemas.microsoft.com/office/drawing/2014/main" val="1732307246"/>
                    </a:ext>
                  </a:extLst>
                </a:gridCol>
              </a:tblGrid>
              <a:tr h="533400">
                <a:tc gridSpan="2">
                  <a:txBody>
                    <a:bodyPr/>
                    <a:lstStyle/>
                    <a:p>
                      <a:pPr algn="ctr"/>
                      <a:r>
                        <a:rPr lang="en-US" sz="2400" b="0" dirty="0">
                          <a:solidFill>
                            <a:schemeClr val="tx2"/>
                          </a:solidFill>
                          <a:latin typeface="Montserrat" panose="00000500000000000000" pitchFamily="2" charset="0"/>
                        </a:rPr>
                        <a:t>Examples of Measures of Knowledge and Skills</a:t>
                      </a:r>
                    </a:p>
                  </a:txBody>
                  <a:tcPr>
                    <a:solidFill>
                      <a:schemeClr val="bg1"/>
                    </a:solidFill>
                  </a:tcPr>
                </a:tc>
                <a:tc hMerge="1">
                  <a:txBody>
                    <a:bodyPr/>
                    <a:lstStyle/>
                    <a:p>
                      <a:endParaRPr lang="en-US" dirty="0"/>
                    </a:p>
                  </a:txBody>
                  <a:tcPr/>
                </a:tc>
                <a:extLst>
                  <a:ext uri="{0D108BD9-81ED-4DB2-BD59-A6C34878D82A}">
                    <a16:rowId xmlns:a16="http://schemas.microsoft.com/office/drawing/2014/main" val="669038408"/>
                  </a:ext>
                </a:extLst>
              </a:tr>
              <a:tr h="477872">
                <a:tc>
                  <a:txBody>
                    <a:bodyPr/>
                    <a:lstStyle/>
                    <a:p>
                      <a:pPr algn="ctr">
                        <a:spcBef>
                          <a:spcPts val="600"/>
                        </a:spcBef>
                        <a:spcAft>
                          <a:spcPts val="600"/>
                        </a:spcAft>
                      </a:pPr>
                      <a:r>
                        <a:rPr lang="en-US" sz="2400" b="1" dirty="0">
                          <a:solidFill>
                            <a:schemeClr val="bg2">
                              <a:lumMod val="25000"/>
                            </a:schemeClr>
                          </a:solidFill>
                          <a:latin typeface="Montserrat" panose="00000500000000000000" pitchFamily="2" charset="0"/>
                        </a:rPr>
                        <a:t>ACCEPTABLE Measures</a:t>
                      </a:r>
                    </a:p>
                  </a:txBody>
                  <a:tcPr>
                    <a:solidFill>
                      <a:schemeClr val="accent5">
                        <a:lumMod val="40000"/>
                        <a:lumOff val="60000"/>
                      </a:schemeClr>
                    </a:solidFill>
                  </a:tcPr>
                </a:tc>
                <a:tc>
                  <a:txBody>
                    <a:bodyPr/>
                    <a:lstStyle/>
                    <a:p>
                      <a:pPr algn="ctr">
                        <a:spcBef>
                          <a:spcPts val="600"/>
                        </a:spcBef>
                        <a:spcAft>
                          <a:spcPts val="600"/>
                        </a:spcAft>
                      </a:pPr>
                      <a:r>
                        <a:rPr lang="en-US" sz="2400" b="1" dirty="0">
                          <a:solidFill>
                            <a:schemeClr val="bg2">
                              <a:lumMod val="25000"/>
                            </a:schemeClr>
                          </a:solidFill>
                          <a:latin typeface="Montserrat" panose="00000500000000000000" pitchFamily="2" charset="0"/>
                        </a:rPr>
                        <a:t>UNACCEPTABLE Measures</a:t>
                      </a:r>
                    </a:p>
                  </a:txBody>
                  <a:tcPr>
                    <a:solidFill>
                      <a:schemeClr val="accent5">
                        <a:lumMod val="40000"/>
                        <a:lumOff val="60000"/>
                      </a:schemeClr>
                    </a:solidFill>
                  </a:tcPr>
                </a:tc>
                <a:extLst>
                  <a:ext uri="{0D108BD9-81ED-4DB2-BD59-A6C34878D82A}">
                    <a16:rowId xmlns:a16="http://schemas.microsoft.com/office/drawing/2014/main" val="3767806449"/>
                  </a:ext>
                </a:extLst>
              </a:tr>
              <a:tr h="3197199">
                <a:tc>
                  <a:txBody>
                    <a:bodyPr/>
                    <a:lstStyle/>
                    <a:p>
                      <a:pPr marL="285750" lvl="1" indent="-285750">
                        <a:lnSpc>
                          <a:spcPct val="100000"/>
                        </a:lnSpc>
                        <a:spcBef>
                          <a:spcPts val="600"/>
                        </a:spcBef>
                        <a:spcAft>
                          <a:spcPts val="0"/>
                        </a:spcAft>
                        <a:buFont typeface="Wingdings" panose="05000000000000000000" pitchFamily="2" charset="2"/>
                        <a:buChar char="Ø"/>
                      </a:pPr>
                      <a:r>
                        <a:rPr lang="en-US" altLang="en-US" sz="1800" b="1" dirty="0">
                          <a:solidFill>
                            <a:schemeClr val="tx2"/>
                          </a:solidFill>
                          <a:latin typeface="Montserrat" panose="00000500000000000000" pitchFamily="2" charset="0"/>
                        </a:rPr>
                        <a:t>Grantee-specific tests </a:t>
                      </a:r>
                      <a:r>
                        <a:rPr lang="en-US" altLang="en-US" sz="1800" dirty="0">
                          <a:solidFill>
                            <a:schemeClr val="tx2"/>
                          </a:solidFill>
                          <a:latin typeface="Montserrat" panose="00000500000000000000" pitchFamily="2" charset="0"/>
                        </a:rPr>
                        <a:t>(e.g., portfolio, comprehensive exam, dissertation defense)</a:t>
                      </a:r>
                    </a:p>
                    <a:p>
                      <a:pPr marL="285750" lvl="1" indent="-285750">
                        <a:lnSpc>
                          <a:spcPct val="100000"/>
                        </a:lnSpc>
                        <a:spcBef>
                          <a:spcPts val="600"/>
                        </a:spcBef>
                        <a:spcAft>
                          <a:spcPts val="0"/>
                        </a:spcAft>
                        <a:buFont typeface="Wingdings" panose="05000000000000000000" pitchFamily="2" charset="2"/>
                        <a:buChar char="Ø"/>
                      </a:pPr>
                      <a:r>
                        <a:rPr lang="en-US" altLang="en-US" sz="1800" b="1" dirty="0">
                          <a:solidFill>
                            <a:schemeClr val="tx2"/>
                          </a:solidFill>
                          <a:latin typeface="Montserrat" panose="00000500000000000000" pitchFamily="2" charset="0"/>
                        </a:rPr>
                        <a:t>PRAXIS II </a:t>
                      </a:r>
                    </a:p>
                    <a:p>
                      <a:pPr marL="285750" lvl="1" indent="-285750">
                        <a:lnSpc>
                          <a:spcPct val="100000"/>
                        </a:lnSpc>
                        <a:spcBef>
                          <a:spcPts val="600"/>
                        </a:spcBef>
                        <a:spcAft>
                          <a:spcPts val="0"/>
                        </a:spcAft>
                        <a:buFont typeface="Wingdings" panose="05000000000000000000" pitchFamily="2" charset="2"/>
                        <a:buChar char="Ø"/>
                      </a:pPr>
                      <a:r>
                        <a:rPr lang="en-US" altLang="en-US" sz="1800" b="1" dirty="0">
                          <a:solidFill>
                            <a:schemeClr val="tx2"/>
                          </a:solidFill>
                          <a:latin typeface="Montserrat" panose="00000500000000000000" pitchFamily="2" charset="0"/>
                        </a:rPr>
                        <a:t>National organization tests </a:t>
                      </a:r>
                    </a:p>
                    <a:p>
                      <a:pPr marL="285750" lvl="1" indent="-285750">
                        <a:lnSpc>
                          <a:spcPct val="100000"/>
                        </a:lnSpc>
                        <a:spcBef>
                          <a:spcPts val="600"/>
                        </a:spcBef>
                        <a:spcAft>
                          <a:spcPts val="0"/>
                        </a:spcAft>
                        <a:buFont typeface="Wingdings" panose="05000000000000000000" pitchFamily="2" charset="2"/>
                        <a:buChar char="Ø"/>
                      </a:pPr>
                      <a:r>
                        <a:rPr lang="en-US" altLang="en-US" sz="1800" b="1" dirty="0">
                          <a:solidFill>
                            <a:schemeClr val="tx2"/>
                          </a:solidFill>
                          <a:latin typeface="Montserrat" panose="00000500000000000000" pitchFamily="2" charset="0"/>
                        </a:rPr>
                        <a:t>State-specific tests </a:t>
                      </a:r>
                    </a:p>
                    <a:p>
                      <a:pPr marL="285750" lvl="1" indent="-285750">
                        <a:lnSpc>
                          <a:spcPct val="100000"/>
                        </a:lnSpc>
                        <a:spcBef>
                          <a:spcPts val="600"/>
                        </a:spcBef>
                        <a:spcAft>
                          <a:spcPts val="0"/>
                        </a:spcAft>
                        <a:buFont typeface="Wingdings" panose="05000000000000000000" pitchFamily="2" charset="2"/>
                        <a:buChar char="Ø"/>
                      </a:pPr>
                      <a:r>
                        <a:rPr lang="en-US" sz="1800" b="1" dirty="0">
                          <a:solidFill>
                            <a:schemeClr val="tx2"/>
                          </a:solidFill>
                          <a:latin typeface="Montserrat" panose="00000500000000000000" pitchFamily="2" charset="0"/>
                        </a:rPr>
                        <a:t>Capstone project or exam</a:t>
                      </a:r>
                      <a:r>
                        <a:rPr lang="en-US" sz="1800" dirty="0">
                          <a:solidFill>
                            <a:schemeClr val="tx2"/>
                          </a:solidFill>
                          <a:latin typeface="Montserrat" panose="00000500000000000000" pitchFamily="2" charset="0"/>
                        </a:rPr>
                        <a:t> required of scholars prior to degree program or grant project completion</a:t>
                      </a:r>
                      <a:endParaRPr lang="en-US" sz="1800" dirty="0">
                        <a:latin typeface="Montserrat" panose="00000500000000000000" pitchFamily="2" charset="0"/>
                      </a:endParaRPr>
                    </a:p>
                  </a:txBody>
                  <a:tcPr>
                    <a:solidFill>
                      <a:schemeClr val="accent5">
                        <a:lumMod val="20000"/>
                        <a:lumOff val="80000"/>
                      </a:schemeClr>
                    </a:solidFill>
                  </a:tcPr>
                </a:tc>
                <a:tc>
                  <a:txBody>
                    <a:bodyPr/>
                    <a:lstStyle/>
                    <a:p>
                      <a:pPr marL="573088" lvl="1" indent="-341313">
                        <a:spcBef>
                          <a:spcPts val="600"/>
                        </a:spcBef>
                        <a:spcAft>
                          <a:spcPts val="600"/>
                        </a:spcAft>
                        <a:buFont typeface="Wingdings" panose="05000000000000000000" pitchFamily="2" charset="2"/>
                        <a:buChar char="Ø"/>
                        <a:defRPr/>
                      </a:pPr>
                      <a:r>
                        <a:rPr lang="en-US" sz="1800" b="1" dirty="0">
                          <a:solidFill>
                            <a:schemeClr val="tx2"/>
                          </a:solidFill>
                          <a:latin typeface="Montserrat" panose="00000500000000000000" pitchFamily="2" charset="0"/>
                        </a:rPr>
                        <a:t>Entrance exams </a:t>
                      </a:r>
                      <a:r>
                        <a:rPr lang="en-US" sz="1800" dirty="0">
                          <a:solidFill>
                            <a:schemeClr val="tx2"/>
                          </a:solidFill>
                          <a:latin typeface="Montserrat" panose="00000500000000000000" pitchFamily="2" charset="0"/>
                        </a:rPr>
                        <a:t>(e.g., PRAXIS I, GRE, SAT)</a:t>
                      </a:r>
                    </a:p>
                    <a:p>
                      <a:pPr marL="573088" lvl="1" indent="-341313">
                        <a:spcBef>
                          <a:spcPts val="600"/>
                        </a:spcBef>
                        <a:spcAft>
                          <a:spcPts val="600"/>
                        </a:spcAft>
                        <a:buFont typeface="Wingdings" panose="05000000000000000000" pitchFamily="2" charset="2"/>
                        <a:buChar char="Ø"/>
                        <a:defRPr/>
                      </a:pPr>
                      <a:r>
                        <a:rPr lang="en-US" sz="1800" b="1" dirty="0">
                          <a:solidFill>
                            <a:schemeClr val="tx2"/>
                          </a:solidFill>
                          <a:latin typeface="Montserrat" panose="00000500000000000000" pitchFamily="2" charset="0"/>
                        </a:rPr>
                        <a:t>University preliminary exams</a:t>
                      </a:r>
                    </a:p>
                    <a:p>
                      <a:pPr marL="573088" lvl="1" indent="-341313">
                        <a:spcBef>
                          <a:spcPts val="600"/>
                        </a:spcBef>
                        <a:spcAft>
                          <a:spcPts val="600"/>
                        </a:spcAft>
                        <a:buFont typeface="Wingdings" panose="05000000000000000000" pitchFamily="2" charset="2"/>
                        <a:buChar char="Ø"/>
                        <a:defRPr/>
                      </a:pPr>
                      <a:r>
                        <a:rPr lang="en-US" sz="1800" b="1" dirty="0">
                          <a:solidFill>
                            <a:schemeClr val="tx2"/>
                          </a:solidFill>
                          <a:latin typeface="Montserrat" panose="00000500000000000000" pitchFamily="2" charset="0"/>
                        </a:rPr>
                        <a:t>Individual course exams or grades</a:t>
                      </a:r>
                      <a:endParaRPr lang="en-US" sz="1800" dirty="0">
                        <a:solidFill>
                          <a:schemeClr val="tx2"/>
                        </a:solidFill>
                        <a:latin typeface="Montserrat" panose="00000500000000000000" pitchFamily="2" charset="0"/>
                      </a:endParaRPr>
                    </a:p>
                    <a:p>
                      <a:pPr marL="285750" indent="-285750">
                        <a:buFont typeface="Wingdings" panose="05000000000000000000" pitchFamily="2" charset="2"/>
                        <a:buChar char="Ø"/>
                      </a:pPr>
                      <a:endParaRPr lang="en-US" sz="1600" dirty="0">
                        <a:latin typeface="Montserrat" panose="00000500000000000000" pitchFamily="2" charset="0"/>
                      </a:endParaRPr>
                    </a:p>
                  </a:txBody>
                  <a:tcPr>
                    <a:solidFill>
                      <a:schemeClr val="accent5">
                        <a:lumMod val="20000"/>
                        <a:lumOff val="80000"/>
                      </a:schemeClr>
                    </a:solidFill>
                  </a:tcPr>
                </a:tc>
                <a:extLst>
                  <a:ext uri="{0D108BD9-81ED-4DB2-BD59-A6C34878D82A}">
                    <a16:rowId xmlns:a16="http://schemas.microsoft.com/office/drawing/2014/main" val="4140174062"/>
                  </a:ext>
                </a:extLst>
              </a:tr>
            </a:tbl>
          </a:graphicData>
        </a:graphic>
      </p:graphicFrame>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5CDA87AE-8F42-4D6E-A914-9060440C9359}" type="slidenum">
              <a:rPr lang="en-US" altLang="en-US" sz="1200">
                <a:solidFill>
                  <a:srgbClr val="FFFFFF"/>
                </a:solidFill>
              </a:rPr>
              <a:pPr eaLnBrk="1" hangingPunct="1">
                <a:lnSpc>
                  <a:spcPct val="80000"/>
                </a:lnSpc>
              </a:pPr>
              <a:t>20</a:t>
            </a:fld>
            <a:endParaRPr lang="en-US" altLang="en-US" sz="1200">
              <a:solidFill>
                <a:srgbClr val="FFFFFF"/>
              </a:solidFill>
            </a:endParaRPr>
          </a:p>
        </p:txBody>
      </p:sp>
    </p:spTree>
    <p:extLst>
      <p:ext uri="{BB962C8B-B14F-4D97-AF65-F5344CB8AC3E}">
        <p14:creationId xmlns:p14="http://schemas.microsoft.com/office/powerpoint/2010/main" val="1030102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Autofit/>
          </a:bodyPr>
          <a:lstStyle/>
          <a:p>
            <a:r>
              <a:rPr lang="en-US" dirty="0"/>
              <a:t>Exit All Scholars BEFORE Your Grant Ends</a:t>
            </a:r>
            <a:endParaRPr lang="en-US" altLang="en-US" dirty="0"/>
          </a:p>
        </p:txBody>
      </p:sp>
      <p:sp>
        <p:nvSpPr>
          <p:cNvPr id="29699" name="Content Placeholder 2"/>
          <p:cNvSpPr>
            <a:spLocks noGrp="1"/>
          </p:cNvSpPr>
          <p:nvPr>
            <p:ph sz="quarter" idx="1"/>
          </p:nvPr>
        </p:nvSpPr>
        <p:spPr>
          <a:xfrm>
            <a:off x="304800" y="1345223"/>
            <a:ext cx="8605159" cy="4876800"/>
          </a:xfrm>
        </p:spPr>
        <p:txBody>
          <a:bodyPr>
            <a:normAutofit fontScale="25000" lnSpcReduction="20000"/>
          </a:bodyPr>
          <a:lstStyle/>
          <a:p>
            <a:pPr>
              <a:lnSpc>
                <a:spcPct val="120000"/>
              </a:lnSpc>
              <a:spcBef>
                <a:spcPts val="600"/>
              </a:spcBef>
              <a:buFont typeface="Courier New" panose="02070309020205020404" pitchFamily="49" charset="0"/>
              <a:buChar char="o"/>
            </a:pPr>
            <a:r>
              <a:rPr lang="en-US" altLang="en-US" sz="11200" dirty="0"/>
              <a:t>Any scholar who has not graduated/ completed or previously exited at the time a grant closes will need to be assigned the status of “exited without completion.”</a:t>
            </a:r>
          </a:p>
          <a:p>
            <a:pPr lvl="1">
              <a:lnSpc>
                <a:spcPct val="120000"/>
              </a:lnSpc>
              <a:spcBef>
                <a:spcPts val="600"/>
              </a:spcBef>
              <a:buFont typeface="Courier New" panose="02070309020205020404" pitchFamily="49" charset="0"/>
              <a:buChar char="o"/>
            </a:pPr>
            <a:r>
              <a:rPr lang="en-US" altLang="en-US" sz="9600" b="1" dirty="0"/>
              <a:t>Project Directors are responsible for obtaining </a:t>
            </a:r>
            <a:r>
              <a:rPr lang="en-US" altLang="en-US" sz="9600" b="1" i="1" dirty="0"/>
              <a:t>Exit Certifications</a:t>
            </a:r>
            <a:r>
              <a:rPr lang="en-US" altLang="en-US" sz="9600" b="1" dirty="0"/>
              <a:t> from these scholars too</a:t>
            </a:r>
            <a:r>
              <a:rPr lang="en-US" altLang="en-US" sz="9600" dirty="0"/>
              <a:t>. Service obligation requirements still apply. </a:t>
            </a:r>
          </a:p>
          <a:p>
            <a:pPr>
              <a:lnSpc>
                <a:spcPct val="120000"/>
              </a:lnSpc>
              <a:spcBef>
                <a:spcPts val="600"/>
              </a:spcBef>
            </a:pPr>
            <a:r>
              <a:rPr lang="en-US" altLang="en-US" sz="11200" dirty="0"/>
              <a:t>As you “exit” each scholar, you will report the reason or final status for each scholar. </a:t>
            </a:r>
            <a:endParaRPr lang="en-US" altLang="en-US" sz="3600" dirty="0"/>
          </a:p>
          <a:p>
            <a:pPr eaLnBrk="1" hangingPunct="1"/>
            <a:endParaRPr lang="en-US" altLang="en-US" sz="3200"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25F5F18-07BA-4CA8-978A-AB99A33C197D}" type="slidenum">
              <a:rPr lang="en-US" altLang="en-US">
                <a:solidFill>
                  <a:srgbClr val="FFFFFF"/>
                </a:solidFill>
                <a:latin typeface="Montserrat" panose="00000500000000000000" pitchFamily="2" charset="0"/>
              </a:rPr>
              <a:pPr eaLnBrk="1" hangingPunct="1">
                <a:lnSpc>
                  <a:spcPct val="80000"/>
                </a:lnSpc>
              </a:pPr>
              <a:t>21</a:t>
            </a:fld>
            <a:endParaRPr lang="en-US" altLang="en-US"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3647910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a:extLst>
              <a:ext uri="{FF2B5EF4-FFF2-40B4-BE49-F238E27FC236}">
                <a16:creationId xmlns:a16="http://schemas.microsoft.com/office/drawing/2014/main" id="{1D265014-AC25-40C7-B91A-76FA0156A53A}"/>
              </a:ext>
            </a:extLst>
          </p:cNvPr>
          <p:cNvSpPr>
            <a:spLocks noGrp="1" noChangeArrowheads="1"/>
          </p:cNvSpPr>
          <p:nvPr>
            <p:ph type="title"/>
          </p:nvPr>
        </p:nvSpPr>
        <p:spPr/>
        <p:txBody>
          <a:bodyPr>
            <a:noAutofit/>
          </a:bodyPr>
          <a:lstStyle/>
          <a:p>
            <a:r>
              <a:rPr lang="en-US" sz="3600" dirty="0"/>
              <a:t>Managing PDPDCS Grants </a:t>
            </a:r>
            <a:br>
              <a:rPr lang="en-US" sz="3600" dirty="0"/>
            </a:br>
            <a:r>
              <a:rPr lang="en-US" sz="3600" dirty="0"/>
              <a:t>and Timelines</a:t>
            </a:r>
          </a:p>
        </p:txBody>
      </p:sp>
      <p:graphicFrame>
        <p:nvGraphicFramePr>
          <p:cNvPr id="29701" name="Content Placeholder 2">
            <a:extLst>
              <a:ext uri="{FF2B5EF4-FFF2-40B4-BE49-F238E27FC236}">
                <a16:creationId xmlns:a16="http://schemas.microsoft.com/office/drawing/2014/main" id="{A7FF6F2F-AC6E-A8CD-461C-9697CA64EE7F}"/>
              </a:ext>
            </a:extLst>
          </p:cNvPr>
          <p:cNvGraphicFramePr>
            <a:graphicFrameLocks noGrp="1"/>
          </p:cNvGraphicFramePr>
          <p:nvPr>
            <p:ph sz="quarter" idx="1"/>
            <p:extLst>
              <p:ext uri="{D42A27DB-BD31-4B8C-83A1-F6EECF244321}">
                <p14:modId xmlns:p14="http://schemas.microsoft.com/office/powerpoint/2010/main" val="3034938386"/>
              </p:ext>
            </p:extLst>
          </p:nvPr>
        </p:nvGraphicFramePr>
        <p:xfrm>
          <a:off x="0" y="1432560"/>
          <a:ext cx="8909958" cy="4587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25F5F18-07BA-4CA8-978A-AB99A33C197D}" type="slidenum">
              <a:rPr lang="en-US" altLang="en-US">
                <a:solidFill>
                  <a:srgbClr val="FFFFFF"/>
                </a:solidFill>
                <a:latin typeface="Montserrat" panose="00000500000000000000" pitchFamily="2" charset="0"/>
              </a:rPr>
              <a:pPr eaLnBrk="1" hangingPunct="1">
                <a:lnSpc>
                  <a:spcPct val="80000"/>
                </a:lnSpc>
              </a:pPr>
              <a:t>22</a:t>
            </a:fld>
            <a:endParaRPr lang="en-US" altLang="en-US"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3477672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454275" indent="-2454275"/>
            <a:r>
              <a:rPr lang="en-US" dirty="0"/>
              <a:t>Submit Data for ALL Scholars by March 31</a:t>
            </a:r>
            <a:r>
              <a:rPr lang="en-US" baseline="30000" dirty="0"/>
              <a:t>st</a:t>
            </a:r>
            <a:r>
              <a:rPr lang="en-US" dirty="0"/>
              <a:t> </a:t>
            </a:r>
            <a:endParaRPr lang="en-US" sz="3000" dirty="0"/>
          </a:p>
        </p:txBody>
      </p:sp>
      <p:sp>
        <p:nvSpPr>
          <p:cNvPr id="3" name="Content Placeholder 2"/>
          <p:cNvSpPr>
            <a:spLocks noGrp="1"/>
          </p:cNvSpPr>
          <p:nvPr>
            <p:ph sz="quarter" idx="1"/>
          </p:nvPr>
        </p:nvSpPr>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noAutofit/>
          </a:bodyPr>
          <a:lstStyle/>
          <a:p>
            <a:fld id="{11F66CED-2B61-4DFE-9587-19755F43A1BB}" type="slidenum">
              <a:rPr lang="en-US" smtClean="0">
                <a:latin typeface="Montserrat" panose="00000500000000000000" pitchFamily="2" charset="0"/>
              </a:rPr>
              <a:pPr/>
              <a:t>23</a:t>
            </a:fld>
            <a:endParaRPr lang="en-US" dirty="0">
              <a:latin typeface="Montserrat" panose="00000500000000000000" pitchFamily="2" charset="0"/>
            </a:endParaRPr>
          </a:p>
        </p:txBody>
      </p:sp>
      <p:sp>
        <p:nvSpPr>
          <p:cNvPr id="5" name="Rectangle 4">
            <a:extLst>
              <a:ext uri="{FF2B5EF4-FFF2-40B4-BE49-F238E27FC236}">
                <a16:creationId xmlns:a16="http://schemas.microsoft.com/office/drawing/2014/main" id="{3B200384-E080-4703-96B6-1DCF20A4539C}"/>
              </a:ext>
            </a:extLst>
          </p:cNvPr>
          <p:cNvSpPr/>
          <p:nvPr/>
        </p:nvSpPr>
        <p:spPr>
          <a:xfrm>
            <a:off x="152400" y="1348696"/>
            <a:ext cx="8757559" cy="4939814"/>
          </a:xfrm>
          <a:prstGeom prst="rect">
            <a:avLst/>
          </a:prstGeom>
        </p:spPr>
        <p:txBody>
          <a:bodyPr wrap="square">
            <a:spAutoFit/>
          </a:bodyPr>
          <a:lstStyle/>
          <a:p>
            <a:pPr marL="0" lvl="1">
              <a:lnSpc>
                <a:spcPct val="90000"/>
              </a:lnSpc>
              <a:spcBef>
                <a:spcPts val="700"/>
              </a:spcBef>
              <a:buClr>
                <a:schemeClr val="accent2"/>
              </a:buClr>
              <a:buSzPct val="60000"/>
              <a:defRPr/>
            </a:pPr>
            <a:r>
              <a:rPr lang="en-US" altLang="en-US" sz="3600" dirty="0">
                <a:latin typeface="Montserrat" panose="00000500000000000000" pitchFamily="2" charset="0"/>
              </a:rPr>
              <a:t>Federal Regulations:</a:t>
            </a:r>
          </a:p>
          <a:p>
            <a:pPr lvl="1" indent="-457200">
              <a:spcBef>
                <a:spcPts val="600"/>
              </a:spcBef>
              <a:spcAft>
                <a:spcPts val="600"/>
              </a:spcAft>
              <a:buClr>
                <a:schemeClr val="tx2"/>
              </a:buClr>
              <a:buSzPct val="100000"/>
              <a:defRPr/>
            </a:pPr>
            <a:r>
              <a:rPr lang="en-US" sz="2400" dirty="0">
                <a:latin typeface="Montserrat" panose="00000500000000000000" pitchFamily="2" charset="0"/>
              </a:rPr>
              <a:t>According to 34 CFR 75.253(a)(3), the timely </a:t>
            </a:r>
            <a:br>
              <a:rPr lang="en-US" sz="2400" dirty="0">
                <a:latin typeface="Montserrat" panose="00000500000000000000" pitchFamily="2" charset="0"/>
              </a:rPr>
            </a:br>
            <a:r>
              <a:rPr lang="en-US" sz="2400" dirty="0">
                <a:latin typeface="Montserrat" panose="00000500000000000000" pitchFamily="2" charset="0"/>
              </a:rPr>
              <a:t>submission of this report is one of the </a:t>
            </a:r>
            <a:br>
              <a:rPr lang="en-US" sz="2400" dirty="0">
                <a:latin typeface="Montserrat" panose="00000500000000000000" pitchFamily="2" charset="0"/>
              </a:rPr>
            </a:br>
            <a:r>
              <a:rPr lang="en-US" sz="2400" dirty="0">
                <a:latin typeface="Montserrat" panose="00000500000000000000" pitchFamily="2" charset="0"/>
              </a:rPr>
              <a:t>factors that the Secretary will consider in </a:t>
            </a:r>
            <a:br>
              <a:rPr lang="en-US" sz="2400" dirty="0">
                <a:latin typeface="Montserrat" panose="00000500000000000000" pitchFamily="2" charset="0"/>
              </a:rPr>
            </a:br>
            <a:r>
              <a:rPr lang="en-US" sz="2400" dirty="0">
                <a:latin typeface="Montserrat" panose="00000500000000000000" pitchFamily="2" charset="0"/>
              </a:rPr>
              <a:t>determining whether to continue your </a:t>
            </a:r>
            <a:br>
              <a:rPr lang="en-US" sz="2400" dirty="0">
                <a:latin typeface="Montserrat" panose="00000500000000000000" pitchFamily="2" charset="0"/>
              </a:rPr>
            </a:br>
            <a:r>
              <a:rPr lang="en-US" sz="2400" dirty="0">
                <a:latin typeface="Montserrat" panose="00000500000000000000" pitchFamily="2" charset="0"/>
              </a:rPr>
              <a:t>project's funding for the next fiscal year</a:t>
            </a:r>
          </a:p>
          <a:p>
            <a:pPr lvl="1" indent="-457200">
              <a:spcBef>
                <a:spcPts val="600"/>
              </a:spcBef>
              <a:spcAft>
                <a:spcPts val="600"/>
              </a:spcAft>
              <a:buClr>
                <a:schemeClr val="tx2"/>
              </a:buClr>
              <a:buSzPct val="100000"/>
              <a:defRPr/>
            </a:pPr>
            <a:r>
              <a:rPr lang="en-US" sz="2400" dirty="0">
                <a:latin typeface="Montserrat" panose="00000500000000000000" pitchFamily="2" charset="0"/>
              </a:rPr>
              <a:t>According to section 75.217(d)(3)(ii), the Secretary can consider the failure to submit scholar data in a timely fashion in determining your project’s ability to obtain future grants from the Office of Special Education Programs or under any other Department program.</a:t>
            </a:r>
          </a:p>
        </p:txBody>
      </p:sp>
      <p:grpSp>
        <p:nvGrpSpPr>
          <p:cNvPr id="10" name="Group 9">
            <a:extLst>
              <a:ext uri="{FF2B5EF4-FFF2-40B4-BE49-F238E27FC236}">
                <a16:creationId xmlns:a16="http://schemas.microsoft.com/office/drawing/2014/main" id="{54EE3101-C7B6-4E4E-B729-AE6FA265195C}"/>
              </a:ext>
            </a:extLst>
          </p:cNvPr>
          <p:cNvGrpSpPr/>
          <p:nvPr/>
        </p:nvGrpSpPr>
        <p:grpSpPr>
          <a:xfrm>
            <a:off x="7081159" y="1564110"/>
            <a:ext cx="1828800" cy="1828800"/>
            <a:chOff x="6705600" y="2362200"/>
            <a:chExt cx="1828800" cy="1828800"/>
          </a:xfrm>
        </p:grpSpPr>
        <p:sp>
          <p:nvSpPr>
            <p:cNvPr id="11" name="Oval 10">
              <a:extLst>
                <a:ext uri="{FF2B5EF4-FFF2-40B4-BE49-F238E27FC236}">
                  <a16:creationId xmlns:a16="http://schemas.microsoft.com/office/drawing/2014/main" id="{89FF93DE-DE4A-448E-90D2-C59DA9FBC333}"/>
                </a:ext>
              </a:extLst>
            </p:cNvPr>
            <p:cNvSpPr/>
            <p:nvPr/>
          </p:nvSpPr>
          <p:spPr>
            <a:xfrm>
              <a:off x="6705600" y="2362200"/>
              <a:ext cx="1828800" cy="1828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BFD73ED-A8A1-45B7-B6C6-4631808073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81800" y="2587073"/>
              <a:ext cx="1520747" cy="1257300"/>
            </a:xfrm>
            <a:prstGeom prst="rect">
              <a:avLst/>
            </a:prstGeom>
          </p:spPr>
        </p:pic>
      </p:grpSp>
    </p:spTree>
    <p:extLst>
      <p:ext uri="{BB962C8B-B14F-4D97-AF65-F5344CB8AC3E}">
        <p14:creationId xmlns:p14="http://schemas.microsoft.com/office/powerpoint/2010/main" val="4183138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C67A-E979-4C2D-BE11-695FB8ADF96A}"/>
              </a:ext>
            </a:extLst>
          </p:cNvPr>
          <p:cNvSpPr>
            <a:spLocks noGrp="1"/>
          </p:cNvSpPr>
          <p:nvPr>
            <p:ph type="ctrTitle"/>
          </p:nvPr>
        </p:nvSpPr>
        <p:spPr/>
        <p:txBody>
          <a:bodyPr>
            <a:normAutofit/>
          </a:bodyPr>
          <a:lstStyle/>
          <a:p>
            <a:r>
              <a:rPr lang="en-US" dirty="0">
                <a:solidFill>
                  <a:schemeClr val="tx1"/>
                </a:solidFill>
              </a:rPr>
              <a:t>Scholar </a:t>
            </a:r>
            <a:r>
              <a:rPr lang="en-US" dirty="0" err="1">
                <a:solidFill>
                  <a:schemeClr val="tx1"/>
                </a:solidFill>
              </a:rPr>
              <a:t>faqs</a:t>
            </a:r>
            <a:endParaRPr lang="en-US" dirty="0">
              <a:solidFill>
                <a:schemeClr val="tx1"/>
              </a:solidFill>
            </a:endParaRPr>
          </a:p>
        </p:txBody>
      </p:sp>
    </p:spTree>
    <p:extLst>
      <p:ext uri="{BB962C8B-B14F-4D97-AF65-F5344CB8AC3E}">
        <p14:creationId xmlns:p14="http://schemas.microsoft.com/office/powerpoint/2010/main" val="635018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I know if my scholars have logged into the PDPDCS?</a:t>
            </a:r>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25</a:t>
            </a:fld>
            <a:endParaRPr lang="en-US" dirty="0">
              <a:latin typeface="Montserrat" panose="00000500000000000000" pitchFamily="2" charset="0"/>
            </a:endParaRPr>
          </a:p>
        </p:txBody>
      </p:sp>
      <p:pic>
        <p:nvPicPr>
          <p:cNvPr id="5" name="Picture 4">
            <a:extLst>
              <a:ext uri="{FF2B5EF4-FFF2-40B4-BE49-F238E27FC236}">
                <a16:creationId xmlns:a16="http://schemas.microsoft.com/office/drawing/2014/main" id="{7D21A9F8-CC85-44EF-8EDD-DCDF9610A19A}"/>
              </a:ext>
            </a:extLst>
          </p:cNvPr>
          <p:cNvPicPr>
            <a:picLocks noChangeAspect="1"/>
          </p:cNvPicPr>
          <p:nvPr/>
        </p:nvPicPr>
        <p:blipFill>
          <a:blip r:embed="rId3"/>
          <a:stretch>
            <a:fillRect/>
          </a:stretch>
        </p:blipFill>
        <p:spPr>
          <a:xfrm>
            <a:off x="1219200" y="1370902"/>
            <a:ext cx="7024294" cy="5168178"/>
          </a:xfrm>
          <a:prstGeom prst="rect">
            <a:avLst/>
          </a:prstGeom>
        </p:spPr>
      </p:pic>
      <p:sp>
        <p:nvSpPr>
          <p:cNvPr id="8" name="Oval 7"/>
          <p:cNvSpPr/>
          <p:nvPr/>
        </p:nvSpPr>
        <p:spPr>
          <a:xfrm>
            <a:off x="2224554" y="5777778"/>
            <a:ext cx="10287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183070" y="5777080"/>
            <a:ext cx="11430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6666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 I need to tell scholars?</a:t>
            </a:r>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26</a:t>
            </a:fld>
            <a:endParaRPr lang="en-US" dirty="0">
              <a:latin typeface="Montserrat" panose="00000500000000000000" pitchFamily="2" charset="0"/>
            </a:endParaRPr>
          </a:p>
        </p:txBody>
      </p:sp>
      <p:sp>
        <p:nvSpPr>
          <p:cNvPr id="8" name="Rectangle 7">
            <a:extLst>
              <a:ext uri="{FF2B5EF4-FFF2-40B4-BE49-F238E27FC236}">
                <a16:creationId xmlns:a16="http://schemas.microsoft.com/office/drawing/2014/main" id="{D992FAAA-F4D2-43D7-A805-3EBE862B33B0}"/>
              </a:ext>
            </a:extLst>
          </p:cNvPr>
          <p:cNvSpPr/>
          <p:nvPr/>
        </p:nvSpPr>
        <p:spPr>
          <a:xfrm>
            <a:off x="228599" y="1461220"/>
            <a:ext cx="6598881" cy="1569660"/>
          </a:xfrm>
          <a:prstGeom prst="rect">
            <a:avLst/>
          </a:prstGeom>
        </p:spPr>
        <p:txBody>
          <a:bodyPr wrap="square">
            <a:spAutoFit/>
          </a:bodyPr>
          <a:lstStyle/>
          <a:p>
            <a:r>
              <a:rPr lang="en-US" sz="3200" dirty="0">
                <a:latin typeface="Montserrat" panose="00000500000000000000" pitchFamily="2" charset="0"/>
              </a:rPr>
              <a:t>Clearly explain the following to your scholars before they accept funding:</a:t>
            </a:r>
          </a:p>
        </p:txBody>
      </p:sp>
      <p:sp>
        <p:nvSpPr>
          <p:cNvPr id="9" name="Rectangle: Rounded Corners 8">
            <a:extLst>
              <a:ext uri="{FF2B5EF4-FFF2-40B4-BE49-F238E27FC236}">
                <a16:creationId xmlns:a16="http://schemas.microsoft.com/office/drawing/2014/main" id="{EABADA84-FA44-40F8-AE74-BC3E3E0085BD}"/>
              </a:ext>
            </a:extLst>
          </p:cNvPr>
          <p:cNvSpPr/>
          <p:nvPr/>
        </p:nvSpPr>
        <p:spPr>
          <a:xfrm>
            <a:off x="246580" y="3161581"/>
            <a:ext cx="8650840" cy="2841100"/>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3">
            <a:extLst>
              <a:ext uri="{FF2B5EF4-FFF2-40B4-BE49-F238E27FC236}">
                <a16:creationId xmlns:a16="http://schemas.microsoft.com/office/drawing/2014/main" id="{5706DF57-23B8-4065-89D2-8C69D6CB4732}"/>
              </a:ext>
            </a:extLst>
          </p:cNvPr>
          <p:cNvSpPr txBox="1">
            <a:spLocks noChangeArrowheads="1"/>
          </p:cNvSpPr>
          <p:nvPr/>
        </p:nvSpPr>
        <p:spPr>
          <a:xfrm>
            <a:off x="290245" y="3272900"/>
            <a:ext cx="8619714" cy="2729781"/>
          </a:xfrm>
          <a:prstGeom prst="rect">
            <a:avLst/>
          </a:prstGeom>
        </p:spPr>
        <p:txBody>
          <a:bodyPr vert="horz">
            <a:normAutofit fontScale="92500"/>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indent="-457200">
              <a:buFont typeface="+mj-lt"/>
              <a:buAutoNum type="arabicPeriod"/>
            </a:pPr>
            <a:r>
              <a:rPr lang="en-US" sz="2400" dirty="0">
                <a:latin typeface="Montserrat" panose="00000500000000000000" pitchFamily="2" charset="0"/>
              </a:rPr>
              <a:t>Exiting prior to one academic year of enrollment requires a cash payback (no option for fulfillment through service).</a:t>
            </a:r>
            <a:endParaRPr lang="en-US" sz="2800" dirty="0">
              <a:latin typeface="Montserrat" panose="00000500000000000000" pitchFamily="2" charset="0"/>
            </a:endParaRPr>
          </a:p>
          <a:p>
            <a:pPr marL="457200" indent="-457200">
              <a:buFont typeface="+mj-lt"/>
              <a:buAutoNum type="arabicPeriod"/>
            </a:pPr>
            <a:r>
              <a:rPr lang="en-US" sz="2400" dirty="0">
                <a:latin typeface="Montserrat" panose="00000500000000000000" pitchFamily="2" charset="0"/>
              </a:rPr>
              <a:t>After one academic year, scholars may begin fulfilling their obligation through service.</a:t>
            </a:r>
          </a:p>
          <a:p>
            <a:pPr marL="457200" indent="-457200">
              <a:buFont typeface="+mj-lt"/>
              <a:buAutoNum type="arabicPeriod"/>
            </a:pPr>
            <a:r>
              <a:rPr lang="en-US" sz="2400" dirty="0">
                <a:latin typeface="Montserrat" panose="00000500000000000000" pitchFamily="2" charset="0"/>
              </a:rPr>
              <a:t>Scholars should update employment information every 6 months to display accurate count of service obligation.</a:t>
            </a:r>
          </a:p>
        </p:txBody>
      </p:sp>
      <p:pic>
        <p:nvPicPr>
          <p:cNvPr id="12" name="Picture 11">
            <a:extLst>
              <a:ext uri="{FF2B5EF4-FFF2-40B4-BE49-F238E27FC236}">
                <a16:creationId xmlns:a16="http://schemas.microsoft.com/office/drawing/2014/main" id="{0C5CF634-E9C4-471C-80CB-CE332A64EB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51" b="-2837"/>
          <a:stretch/>
        </p:blipFill>
        <p:spPr>
          <a:xfrm>
            <a:off x="6827480" y="954989"/>
            <a:ext cx="1536414" cy="2141241"/>
          </a:xfrm>
          <a:prstGeom prst="rect">
            <a:avLst/>
          </a:prstGeom>
        </p:spPr>
      </p:pic>
    </p:spTree>
    <p:extLst>
      <p:ext uri="{BB962C8B-B14F-4D97-AF65-F5344CB8AC3E}">
        <p14:creationId xmlns:p14="http://schemas.microsoft.com/office/powerpoint/2010/main" val="3232853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noAutofit/>
          </a:bodyPr>
          <a:lstStyle/>
          <a:p>
            <a:r>
              <a:rPr lang="en-US" sz="4000" dirty="0"/>
              <a:t>When should scholars log in?</a:t>
            </a:r>
          </a:p>
        </p:txBody>
      </p:sp>
      <p:sp>
        <p:nvSpPr>
          <p:cNvPr id="8195" name="Rectangle 3"/>
          <p:cNvSpPr>
            <a:spLocks noGrp="1" noChangeArrowheads="1"/>
          </p:cNvSpPr>
          <p:nvPr>
            <p:ph sz="quarter" idx="1"/>
          </p:nvPr>
        </p:nvSpPr>
        <p:spPr>
          <a:xfrm>
            <a:off x="381000" y="1470066"/>
            <a:ext cx="8229600" cy="4565416"/>
          </a:xfrm>
        </p:spPr>
        <p:txBody>
          <a:bodyPr>
            <a:normAutofit/>
          </a:bodyPr>
          <a:lstStyle/>
          <a:p>
            <a:pPr marL="0" indent="0">
              <a:buNone/>
            </a:pPr>
            <a:r>
              <a:rPr lang="en-US" altLang="en-US" sz="3000" b="1" dirty="0"/>
              <a:t>Scholars must login to the PDPDCS within 30 days of receiving access to the system </a:t>
            </a:r>
            <a:r>
              <a:rPr lang="en-US" altLang="en-US" sz="3000" dirty="0"/>
              <a:t>and then continue to do so every 6 months until they fulfill their service obligation to:</a:t>
            </a:r>
          </a:p>
          <a:p>
            <a:pPr lvl="1">
              <a:buFont typeface="Courier New" panose="02070309020205020404" pitchFamily="49" charset="0"/>
              <a:buChar char="o"/>
            </a:pPr>
            <a:r>
              <a:rPr lang="en-US" sz="2500" dirty="0"/>
              <a:t>Review and update contact information; </a:t>
            </a:r>
          </a:p>
          <a:p>
            <a:pPr lvl="1">
              <a:buFont typeface="Courier New" panose="02070309020205020404" pitchFamily="49" charset="0"/>
              <a:buChar char="o"/>
            </a:pPr>
            <a:r>
              <a:rPr lang="en-US" sz="2500" dirty="0"/>
              <a:t>Review training and service obligation information; and</a:t>
            </a:r>
          </a:p>
          <a:p>
            <a:pPr lvl="1">
              <a:buFont typeface="Courier New" panose="02070309020205020404" pitchFamily="49" charset="0"/>
              <a:buChar char="o"/>
            </a:pPr>
            <a:r>
              <a:rPr lang="en-US" sz="2500" dirty="0"/>
              <a:t>Submit employment information.</a:t>
            </a:r>
          </a:p>
        </p:txBody>
      </p:sp>
      <p:sp>
        <p:nvSpPr>
          <p:cNvPr id="4" name="Slide Number Placeholder 2"/>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27</a:t>
            </a:fld>
            <a:endParaRPr lang="en-US" dirty="0">
              <a:latin typeface="Montserrat" panose="00000500000000000000" pitchFamily="2" charset="0"/>
            </a:endParaRPr>
          </a:p>
        </p:txBody>
      </p:sp>
    </p:spTree>
    <p:extLst>
      <p:ext uri="{BB962C8B-B14F-4D97-AF65-F5344CB8AC3E}">
        <p14:creationId xmlns:p14="http://schemas.microsoft.com/office/powerpoint/2010/main" val="3533755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noAutofit/>
          </a:bodyPr>
          <a:lstStyle/>
          <a:p>
            <a:r>
              <a:rPr lang="en-US" sz="3600" dirty="0"/>
              <a:t>Why aren’t I (or my scholars) receiving emails from the PDPDCS?</a:t>
            </a:r>
          </a:p>
        </p:txBody>
      </p:sp>
      <p:sp>
        <p:nvSpPr>
          <p:cNvPr id="7171" name="Rectangle 3"/>
          <p:cNvSpPr>
            <a:spLocks noGrp="1" noChangeArrowheads="1"/>
          </p:cNvSpPr>
          <p:nvPr>
            <p:ph sz="quarter" idx="1"/>
          </p:nvPr>
        </p:nvSpPr>
        <p:spPr/>
        <p:txBody>
          <a:bodyPr>
            <a:normAutofit/>
          </a:bodyPr>
          <a:lstStyle/>
          <a:p>
            <a:pPr marL="0" indent="0">
              <a:buNone/>
            </a:pPr>
            <a:r>
              <a:rPr lang="en-US" sz="3200" dirty="0"/>
              <a:t>To ensure you and your </a:t>
            </a:r>
            <a:br>
              <a:rPr lang="en-US" sz="3200" dirty="0"/>
            </a:br>
            <a:r>
              <a:rPr lang="en-US" sz="3200" dirty="0"/>
              <a:t>scholars receive all system </a:t>
            </a:r>
            <a:br>
              <a:rPr lang="en-US" sz="3200" dirty="0"/>
            </a:br>
            <a:r>
              <a:rPr lang="en-US" sz="3200" dirty="0"/>
              <a:t>notifications:</a:t>
            </a:r>
          </a:p>
        </p:txBody>
      </p:sp>
      <p:sp>
        <p:nvSpPr>
          <p:cNvPr id="4" name="Slide Number Placeholder 2"/>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28</a:t>
            </a:fld>
            <a:endParaRPr lang="en-US" dirty="0">
              <a:latin typeface="Montserrat" panose="00000500000000000000" pitchFamily="2" charset="0"/>
            </a:endParaRPr>
          </a:p>
        </p:txBody>
      </p:sp>
      <p:sp>
        <p:nvSpPr>
          <p:cNvPr id="9" name="Rectangle: Rounded Corners 8">
            <a:extLst>
              <a:ext uri="{FF2B5EF4-FFF2-40B4-BE49-F238E27FC236}">
                <a16:creationId xmlns:a16="http://schemas.microsoft.com/office/drawing/2014/main" id="{E1C0B1D3-458B-4BCE-A7C3-A73A2F8E3148}"/>
              </a:ext>
            </a:extLst>
          </p:cNvPr>
          <p:cNvSpPr/>
          <p:nvPr/>
        </p:nvSpPr>
        <p:spPr>
          <a:xfrm>
            <a:off x="562263" y="3355589"/>
            <a:ext cx="8019474" cy="2588011"/>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E89963B-38D1-4C5D-B7AD-EB6E9ABD6A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63793" y="1308483"/>
            <a:ext cx="1442250" cy="1981200"/>
          </a:xfrm>
          <a:prstGeom prst="rect">
            <a:avLst/>
          </a:prstGeom>
        </p:spPr>
      </p:pic>
      <p:graphicFrame>
        <p:nvGraphicFramePr>
          <p:cNvPr id="7173" name="Rectangle 3">
            <a:extLst>
              <a:ext uri="{FF2B5EF4-FFF2-40B4-BE49-F238E27FC236}">
                <a16:creationId xmlns:a16="http://schemas.microsoft.com/office/drawing/2014/main" id="{28F2D9AB-40A2-3C9A-AAFF-A1D9214F20CF}"/>
              </a:ext>
            </a:extLst>
          </p:cNvPr>
          <p:cNvGraphicFramePr/>
          <p:nvPr>
            <p:extLst>
              <p:ext uri="{D42A27DB-BD31-4B8C-83A1-F6EECF244321}">
                <p14:modId xmlns:p14="http://schemas.microsoft.com/office/powerpoint/2010/main" val="2021672319"/>
              </p:ext>
            </p:extLst>
          </p:nvPr>
        </p:nvGraphicFramePr>
        <p:xfrm>
          <a:off x="562263" y="3487401"/>
          <a:ext cx="7895937" cy="2557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42028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18F2-D195-474F-9621-13B6A2DD9FAC}"/>
              </a:ext>
            </a:extLst>
          </p:cNvPr>
          <p:cNvSpPr>
            <a:spLocks noGrp="1"/>
          </p:cNvSpPr>
          <p:nvPr>
            <p:ph type="title"/>
          </p:nvPr>
        </p:nvSpPr>
        <p:spPr/>
        <p:txBody>
          <a:bodyPr>
            <a:normAutofit fontScale="90000"/>
          </a:bodyPr>
          <a:lstStyle/>
          <a:p>
            <a:r>
              <a:rPr lang="en-US" dirty="0"/>
              <a:t>What information do scholars need to provide?</a:t>
            </a:r>
          </a:p>
        </p:txBody>
      </p:sp>
      <p:sp>
        <p:nvSpPr>
          <p:cNvPr id="3" name="Content Placeholder 2">
            <a:extLst>
              <a:ext uri="{FF2B5EF4-FFF2-40B4-BE49-F238E27FC236}">
                <a16:creationId xmlns:a16="http://schemas.microsoft.com/office/drawing/2014/main" id="{CF67718A-A097-47E6-B283-35C744083D72}"/>
              </a:ext>
            </a:extLst>
          </p:cNvPr>
          <p:cNvSpPr>
            <a:spLocks noGrp="1"/>
          </p:cNvSpPr>
          <p:nvPr>
            <p:ph sz="quarter" idx="1"/>
          </p:nvPr>
        </p:nvSpPr>
        <p:spPr/>
        <p:txBody>
          <a:bodyPr>
            <a:normAutofit/>
          </a:bodyPr>
          <a:lstStyle/>
          <a:p>
            <a:r>
              <a:rPr lang="en-US" dirty="0"/>
              <a:t>Information collected includes:</a:t>
            </a:r>
          </a:p>
          <a:p>
            <a:pPr lvl="1">
              <a:buFont typeface="Wingdings" panose="05000000000000000000" pitchFamily="2" charset="2"/>
              <a:buChar char="Ø"/>
            </a:pPr>
            <a:r>
              <a:rPr lang="en-US" sz="2400" dirty="0"/>
              <a:t>Employer contact information;</a:t>
            </a:r>
          </a:p>
          <a:p>
            <a:pPr lvl="1">
              <a:buFont typeface="Wingdings" panose="05000000000000000000" pitchFamily="2" charset="2"/>
              <a:buChar char="Ø"/>
            </a:pPr>
            <a:r>
              <a:rPr lang="en-US" sz="2400" dirty="0"/>
              <a:t>Type of organization;</a:t>
            </a:r>
          </a:p>
          <a:p>
            <a:pPr lvl="1">
              <a:buFont typeface="Wingdings" panose="05000000000000000000" pitchFamily="2" charset="2"/>
              <a:buChar char="Ø"/>
            </a:pPr>
            <a:r>
              <a:rPr lang="en-US" sz="2400" dirty="0"/>
              <a:t>Dates of employment;</a:t>
            </a:r>
          </a:p>
          <a:p>
            <a:pPr lvl="1">
              <a:buFont typeface="Wingdings" panose="05000000000000000000" pitchFamily="2" charset="2"/>
              <a:buChar char="Ø"/>
            </a:pPr>
            <a:r>
              <a:rPr lang="en-US" sz="2400" dirty="0"/>
              <a:t>Type of employment;</a:t>
            </a:r>
          </a:p>
          <a:p>
            <a:pPr lvl="1">
              <a:buFont typeface="Wingdings" panose="05000000000000000000" pitchFamily="2" charset="2"/>
              <a:buChar char="Ø"/>
            </a:pPr>
            <a:r>
              <a:rPr lang="en-US" sz="2400" dirty="0"/>
              <a:t>Full or part time position;</a:t>
            </a:r>
          </a:p>
          <a:p>
            <a:pPr lvl="1">
              <a:buFont typeface="Wingdings" panose="05000000000000000000" pitchFamily="2" charset="2"/>
              <a:buChar char="Ø"/>
            </a:pPr>
            <a:r>
              <a:rPr lang="en-US" sz="2400" dirty="0"/>
              <a:t>Training area(s);</a:t>
            </a:r>
          </a:p>
          <a:p>
            <a:pPr lvl="1">
              <a:buFont typeface="Wingdings" panose="05000000000000000000" pitchFamily="2" charset="2"/>
              <a:buChar char="Ø"/>
            </a:pPr>
            <a:r>
              <a:rPr lang="en-US" sz="2400" dirty="0"/>
              <a:t>Whether or not the position meets requirements for service obligation fulfillment</a:t>
            </a:r>
          </a:p>
          <a:p>
            <a:pPr lvl="1">
              <a:buFont typeface="Wingdings" panose="05000000000000000000" pitchFamily="2" charset="2"/>
              <a:buChar char="Ø"/>
            </a:pPr>
            <a:r>
              <a:rPr lang="en-US" sz="2400" dirty="0"/>
              <a:t>Certification or licensur</a:t>
            </a:r>
            <a:r>
              <a:rPr lang="en-US" dirty="0"/>
              <a:t>e</a:t>
            </a:r>
          </a:p>
          <a:p>
            <a:pPr lvl="1"/>
            <a:endParaRPr lang="en-US" dirty="0"/>
          </a:p>
        </p:txBody>
      </p:sp>
      <p:sp>
        <p:nvSpPr>
          <p:cNvPr id="4" name="Slide Number Placeholder 3">
            <a:extLst>
              <a:ext uri="{FF2B5EF4-FFF2-40B4-BE49-F238E27FC236}">
                <a16:creationId xmlns:a16="http://schemas.microsoft.com/office/drawing/2014/main" id="{9AE08FE5-DE17-4249-8C87-31EECA551F42}"/>
              </a:ext>
            </a:extLst>
          </p:cNvPr>
          <p:cNvSpPr>
            <a:spLocks noGrp="1"/>
          </p:cNvSpPr>
          <p:nvPr>
            <p:ph type="sldNum" sz="quarter" idx="12"/>
          </p:nvPr>
        </p:nvSpPr>
        <p:spPr/>
        <p:txBody>
          <a:bodyPr/>
          <a:lstStyle/>
          <a:p>
            <a:fld id="{78FEA6AD-5963-42A3-B799-50DDE2FA9A33}" type="slidenum">
              <a:rPr lang="en-US" smtClean="0">
                <a:latin typeface="Montserrat" panose="00000500000000000000" pitchFamily="2" charset="0"/>
              </a:rPr>
              <a:pPr/>
              <a:t>29</a:t>
            </a:fld>
            <a:endParaRPr lang="en-US" dirty="0">
              <a:latin typeface="Montserrat" panose="00000500000000000000" pitchFamily="2" charset="0"/>
            </a:endParaRPr>
          </a:p>
        </p:txBody>
      </p:sp>
      <p:pic>
        <p:nvPicPr>
          <p:cNvPr id="5" name="Picture 4" descr="A picture containing clock, table&#10;&#10;Description automatically generated">
            <a:extLst>
              <a:ext uri="{FF2B5EF4-FFF2-40B4-BE49-F238E27FC236}">
                <a16:creationId xmlns:a16="http://schemas.microsoft.com/office/drawing/2014/main" id="{E6325A76-B094-4AC9-907D-FBC9042A5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2057400"/>
            <a:ext cx="2209800" cy="2209800"/>
          </a:xfrm>
          <a:prstGeom prst="rect">
            <a:avLst/>
          </a:prstGeom>
        </p:spPr>
      </p:pic>
    </p:spTree>
    <p:extLst>
      <p:ext uri="{BB962C8B-B14F-4D97-AF65-F5344CB8AC3E}">
        <p14:creationId xmlns:p14="http://schemas.microsoft.com/office/powerpoint/2010/main" val="421915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FD21-0435-38EF-C4A7-66D4C86EFE5C}"/>
              </a:ext>
            </a:extLst>
          </p:cNvPr>
          <p:cNvSpPr>
            <a:spLocks noGrp="1"/>
          </p:cNvSpPr>
          <p:nvPr>
            <p:ph type="ctrTitle"/>
          </p:nvPr>
        </p:nvSpPr>
        <p:spPr/>
        <p:txBody>
          <a:bodyPr>
            <a:normAutofit/>
          </a:bodyPr>
          <a:lstStyle/>
          <a:p>
            <a:r>
              <a:rPr lang="en-US" dirty="0"/>
              <a:t>Adding New scholar records</a:t>
            </a:r>
          </a:p>
        </p:txBody>
      </p:sp>
      <p:sp>
        <p:nvSpPr>
          <p:cNvPr id="3" name="Subtitle 2">
            <a:extLst>
              <a:ext uri="{FF2B5EF4-FFF2-40B4-BE49-F238E27FC236}">
                <a16:creationId xmlns:a16="http://schemas.microsoft.com/office/drawing/2014/main" id="{FE5A6BE9-8CF4-05E9-29A6-6A0D2FC5DE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76271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else do I need to tell scholars?</a:t>
            </a:r>
          </a:p>
        </p:txBody>
      </p:sp>
      <p:sp>
        <p:nvSpPr>
          <p:cNvPr id="4" name="Content Placeholder 3">
            <a:extLst>
              <a:ext uri="{FF2B5EF4-FFF2-40B4-BE49-F238E27FC236}">
                <a16:creationId xmlns:a16="http://schemas.microsoft.com/office/drawing/2014/main" id="{9683011A-39BE-400F-82B1-E58DB8F6C7B2}"/>
              </a:ext>
            </a:extLst>
          </p:cNvPr>
          <p:cNvSpPr>
            <a:spLocks noGrp="1"/>
          </p:cNvSpPr>
          <p:nvPr>
            <p:ph sz="quarter" idx="1"/>
          </p:nvPr>
        </p:nvSpPr>
        <p:spPr/>
        <p:txBody>
          <a:bodyPr>
            <a:normAutofit fontScale="92500"/>
          </a:bodyPr>
          <a:lstStyle/>
          <a:p>
            <a:pPr marL="457200" indent="-457200">
              <a:buFont typeface="Arial" panose="020B0604020202020204" pitchFamily="34" charset="0"/>
              <a:buChar char="•"/>
            </a:pPr>
            <a:r>
              <a:rPr lang="en-US" sz="3200" dirty="0">
                <a:latin typeface="Montserrat" panose="00000500000000000000" pitchFamily="2" charset="0"/>
              </a:rPr>
              <a:t>Scholars are responsible for ensuring </a:t>
            </a:r>
            <a:br>
              <a:rPr lang="en-US" sz="3200" dirty="0">
                <a:latin typeface="Montserrat" panose="00000500000000000000" pitchFamily="2" charset="0"/>
              </a:rPr>
            </a:br>
            <a:r>
              <a:rPr lang="en-US" sz="3200" dirty="0">
                <a:latin typeface="Montserrat" panose="00000500000000000000" pitchFamily="2" charset="0"/>
              </a:rPr>
              <a:t>their submitted employment is </a:t>
            </a:r>
            <a:br>
              <a:rPr lang="en-US" sz="3200" dirty="0">
                <a:latin typeface="Montserrat" panose="00000500000000000000" pitchFamily="2" charset="0"/>
              </a:rPr>
            </a:br>
            <a:r>
              <a:rPr lang="en-US" sz="3200" dirty="0">
                <a:latin typeface="Montserrat" panose="00000500000000000000" pitchFamily="2" charset="0"/>
              </a:rPr>
              <a:t>reviewed and verified by their employer. </a:t>
            </a:r>
            <a:endParaRPr lang="en-US" sz="3200" b="1" u="sng" dirty="0">
              <a:latin typeface="Montserrat" panose="00000500000000000000" pitchFamily="2" charset="0"/>
            </a:endParaRPr>
          </a:p>
          <a:p>
            <a:pPr marL="457200" indent="-457200">
              <a:buFont typeface="Arial" panose="020B0604020202020204" pitchFamily="34" charset="0"/>
              <a:buChar char="•"/>
            </a:pPr>
            <a:r>
              <a:rPr lang="en-US" sz="3200" dirty="0">
                <a:latin typeface="Montserrat" panose="00000500000000000000" pitchFamily="2" charset="0"/>
              </a:rPr>
              <a:t>Scholars who do not have their</a:t>
            </a:r>
            <a:br>
              <a:rPr lang="en-US" sz="3200" dirty="0">
                <a:latin typeface="Montserrat" panose="00000500000000000000" pitchFamily="2" charset="0"/>
              </a:rPr>
            </a:br>
            <a:r>
              <a:rPr lang="en-US" sz="3200" dirty="0">
                <a:latin typeface="Montserrat" panose="00000500000000000000" pitchFamily="2" charset="0"/>
              </a:rPr>
              <a:t>employment verified by the time their service obligation must </a:t>
            </a:r>
            <a:br>
              <a:rPr lang="en-US" sz="3200" dirty="0">
                <a:latin typeface="Montserrat" panose="00000500000000000000" pitchFamily="2" charset="0"/>
              </a:rPr>
            </a:br>
            <a:r>
              <a:rPr lang="en-US" sz="3200" dirty="0">
                <a:latin typeface="Montserrat" panose="00000500000000000000" pitchFamily="2" charset="0"/>
              </a:rPr>
              <a:t>be fulfilled will be </a:t>
            </a:r>
            <a:br>
              <a:rPr lang="en-US" sz="3200" dirty="0">
                <a:latin typeface="Montserrat" panose="00000500000000000000" pitchFamily="2" charset="0"/>
              </a:rPr>
            </a:br>
            <a:r>
              <a:rPr lang="en-US" sz="3200" dirty="0">
                <a:latin typeface="Montserrat" panose="00000500000000000000" pitchFamily="2" charset="0"/>
              </a:rPr>
              <a:t>referred to ARBMD for </a:t>
            </a:r>
            <a:br>
              <a:rPr lang="en-US" sz="3200" dirty="0">
                <a:latin typeface="Montserrat" panose="00000500000000000000" pitchFamily="2" charset="0"/>
              </a:rPr>
            </a:br>
            <a:r>
              <a:rPr lang="en-US" sz="3200" dirty="0">
                <a:latin typeface="Montserrat" panose="00000500000000000000" pitchFamily="2" charset="0"/>
              </a:rPr>
              <a:t>cash payback.</a:t>
            </a:r>
          </a:p>
          <a:p>
            <a:endParaRPr lang="en-US" dirty="0"/>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30</a:t>
            </a:fld>
            <a:endParaRPr lang="en-US" dirty="0">
              <a:latin typeface="Montserrat" panose="00000500000000000000" pitchFamily="2" charset="0"/>
            </a:endParaRPr>
          </a:p>
        </p:txBody>
      </p:sp>
      <p:pic>
        <p:nvPicPr>
          <p:cNvPr id="5" name="Picture 4" descr="A picture containing clock, table&#10;&#10;Description automatically generated">
            <a:extLst>
              <a:ext uri="{FF2B5EF4-FFF2-40B4-BE49-F238E27FC236}">
                <a16:creationId xmlns:a16="http://schemas.microsoft.com/office/drawing/2014/main" id="{91B45B9C-7ADF-473D-8BAE-9B43D0C12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825682"/>
            <a:ext cx="2209800" cy="2209800"/>
          </a:xfrm>
          <a:prstGeom prst="rect">
            <a:avLst/>
          </a:prstGeom>
        </p:spPr>
      </p:pic>
    </p:spTree>
    <p:extLst>
      <p:ext uri="{BB962C8B-B14F-4D97-AF65-F5344CB8AC3E}">
        <p14:creationId xmlns:p14="http://schemas.microsoft.com/office/powerpoint/2010/main" val="1483234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27342-0F21-433C-A8DB-2BCDC48F738E}"/>
              </a:ext>
            </a:extLst>
          </p:cNvPr>
          <p:cNvSpPr>
            <a:spLocks noGrp="1"/>
          </p:cNvSpPr>
          <p:nvPr>
            <p:ph type="ctrTitle"/>
          </p:nvPr>
        </p:nvSpPr>
        <p:spPr/>
        <p:txBody>
          <a:bodyPr>
            <a:normAutofit/>
          </a:bodyPr>
          <a:lstStyle/>
          <a:p>
            <a:r>
              <a:rPr lang="en-US" dirty="0">
                <a:solidFill>
                  <a:schemeClr val="tx1"/>
                </a:solidFill>
              </a:rPr>
              <a:t>Avoiding Security Incidents</a:t>
            </a:r>
          </a:p>
        </p:txBody>
      </p:sp>
    </p:spTree>
    <p:extLst>
      <p:ext uri="{BB962C8B-B14F-4D97-AF65-F5344CB8AC3E}">
        <p14:creationId xmlns:p14="http://schemas.microsoft.com/office/powerpoint/2010/main" val="3256828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r>
              <a:rPr lang="en-US" sz="3600" dirty="0"/>
              <a:t>Security Incidents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p:txBody>
          <a:bodyPr>
            <a:normAutofit/>
          </a:bodyPr>
          <a:lstStyle/>
          <a:p>
            <a:pPr marL="0" indent="0">
              <a:buNone/>
            </a:pPr>
            <a:r>
              <a:rPr lang="en-US" sz="2800" dirty="0"/>
              <a:t>A security incident occurs if personally identifiable information (PII) is potentially viewable to unrelated parties. </a:t>
            </a:r>
          </a:p>
          <a:p>
            <a:pPr marL="0" indent="0">
              <a:buNone/>
            </a:pPr>
            <a:r>
              <a:rPr lang="en-US" sz="2800" dirty="0"/>
              <a:t>Examples from PDPDCS:</a:t>
            </a:r>
          </a:p>
          <a:p>
            <a:pPr lvl="1"/>
            <a:r>
              <a:rPr lang="en-US" sz="2400" dirty="0"/>
              <a:t>Uploading an unredacted </a:t>
            </a:r>
            <a:r>
              <a:rPr lang="en-US" sz="2400" i="1" dirty="0"/>
              <a:t>Pre-Scholarship Agreement (PSA) </a:t>
            </a:r>
            <a:r>
              <a:rPr lang="en-US" sz="2400" dirty="0"/>
              <a:t>to the wrong scholar record</a:t>
            </a:r>
          </a:p>
          <a:p>
            <a:pPr lvl="1"/>
            <a:r>
              <a:rPr lang="en-US" sz="2400" dirty="0"/>
              <a:t>Sending unencrypted documents</a:t>
            </a:r>
            <a:br>
              <a:rPr lang="en-US" sz="2400" dirty="0"/>
            </a:br>
            <a:r>
              <a:rPr lang="en-US" sz="2400" dirty="0"/>
              <a:t>(Social Security Card, Driver’s </a:t>
            </a:r>
            <a:br>
              <a:rPr lang="en-US" sz="2400" dirty="0"/>
            </a:br>
            <a:r>
              <a:rPr lang="en-US" sz="2400" dirty="0"/>
              <a:t>License, etc.) in an email to the</a:t>
            </a:r>
            <a:br>
              <a:rPr lang="en-US" sz="2400" dirty="0"/>
            </a:br>
            <a:r>
              <a:rPr lang="en-US" sz="2400" dirty="0"/>
              <a:t>PDPDCS Help Desk</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32</a:t>
            </a:fld>
            <a:endParaRPr lang="en-US" dirty="0"/>
          </a:p>
        </p:txBody>
      </p:sp>
      <p:pic>
        <p:nvPicPr>
          <p:cNvPr id="5" name="Picture 4" descr="A picture containing clock&#10;&#10;Description automatically generated">
            <a:extLst>
              <a:ext uri="{FF2B5EF4-FFF2-40B4-BE49-F238E27FC236}">
                <a16:creationId xmlns:a16="http://schemas.microsoft.com/office/drawing/2014/main" id="{D485B66F-1F9C-4FA0-B923-233FE1ECB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420" y="4046220"/>
            <a:ext cx="2049780" cy="2049780"/>
          </a:xfrm>
          <a:prstGeom prst="rect">
            <a:avLst/>
          </a:prstGeom>
        </p:spPr>
      </p:pic>
    </p:spTree>
    <p:extLst>
      <p:ext uri="{BB962C8B-B14F-4D97-AF65-F5344CB8AC3E}">
        <p14:creationId xmlns:p14="http://schemas.microsoft.com/office/powerpoint/2010/main" val="1958797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r>
              <a:rPr lang="en-US" sz="3600" dirty="0"/>
              <a:t>Impacts of Security Incidents on Department Staff</a:t>
            </a:r>
          </a:p>
        </p:txBody>
      </p:sp>
      <p:graphicFrame>
        <p:nvGraphicFramePr>
          <p:cNvPr id="6" name="Content Placeholder 2">
            <a:extLst>
              <a:ext uri="{FF2B5EF4-FFF2-40B4-BE49-F238E27FC236}">
                <a16:creationId xmlns:a16="http://schemas.microsoft.com/office/drawing/2014/main" id="{02CC8618-F551-7DB8-A693-D5209BFF88E5}"/>
              </a:ext>
            </a:extLst>
          </p:cNvPr>
          <p:cNvGraphicFramePr>
            <a:graphicFrameLocks noGrp="1"/>
          </p:cNvGraphicFramePr>
          <p:nvPr>
            <p:ph sz="quarter" idx="1"/>
          </p:nvPr>
        </p:nvGraphicFramePr>
        <p:xfrm>
          <a:off x="304800" y="1600199"/>
          <a:ext cx="8458200" cy="441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33</a:t>
            </a:fld>
            <a:endParaRPr lang="en-US" dirty="0"/>
          </a:p>
        </p:txBody>
      </p:sp>
    </p:spTree>
    <p:extLst>
      <p:ext uri="{BB962C8B-B14F-4D97-AF65-F5344CB8AC3E}">
        <p14:creationId xmlns:p14="http://schemas.microsoft.com/office/powerpoint/2010/main" val="4293271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r>
              <a:rPr lang="en-US" sz="3600" dirty="0"/>
              <a:t>Impacts of Security Incidents on Grantees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a:xfrm>
            <a:off x="152401" y="1371600"/>
            <a:ext cx="8757558" cy="4724400"/>
          </a:xfrm>
        </p:spPr>
        <p:txBody>
          <a:bodyPr>
            <a:noAutofit/>
          </a:bodyPr>
          <a:lstStyle/>
          <a:p>
            <a:pPr>
              <a:spcBef>
                <a:spcPts val="600"/>
              </a:spcBef>
              <a:spcAft>
                <a:spcPts val="600"/>
              </a:spcAft>
            </a:pPr>
            <a:r>
              <a:rPr lang="en-US" sz="2300" dirty="0"/>
              <a:t>Grantees must resubmit scholar documentation, complete security incident report, and participate in investigation interviews as needed</a:t>
            </a:r>
          </a:p>
          <a:p>
            <a:pPr>
              <a:spcBef>
                <a:spcPts val="600"/>
              </a:spcBef>
              <a:spcAft>
                <a:spcPts val="600"/>
              </a:spcAft>
            </a:pPr>
            <a:r>
              <a:rPr lang="en-US" sz="2300" dirty="0"/>
              <a:t>Project Directors and Secondary Users will be required to participate in a security training to understand the proper handling of scholar PII and the consequences of data breaches</a:t>
            </a:r>
          </a:p>
          <a:p>
            <a:pPr>
              <a:spcBef>
                <a:spcPts val="600"/>
              </a:spcBef>
              <a:spcAft>
                <a:spcPts val="600"/>
              </a:spcAft>
            </a:pPr>
            <a:r>
              <a:rPr lang="en-US" sz="2300" dirty="0"/>
              <a:t>The grant will be placed on a security incident list tracked by PDPDCS and OSEP staff. </a:t>
            </a:r>
            <a:r>
              <a:rPr lang="en-US" sz="2300" b="1" u="sng" dirty="0"/>
              <a:t>If further incidents occur, the grant and university could be placed on high-risk status, impacting their ability to receive future federal funding</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34</a:t>
            </a:fld>
            <a:endParaRPr lang="en-US" dirty="0"/>
          </a:p>
        </p:txBody>
      </p:sp>
    </p:spTree>
    <p:extLst>
      <p:ext uri="{BB962C8B-B14F-4D97-AF65-F5344CB8AC3E}">
        <p14:creationId xmlns:p14="http://schemas.microsoft.com/office/powerpoint/2010/main" val="671260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pPr algn="ctr"/>
            <a:r>
              <a:rPr lang="en-US" sz="3600" dirty="0"/>
              <a:t>Avoiding Security Incidents</a:t>
            </a:r>
          </a:p>
        </p:txBody>
      </p:sp>
      <p:graphicFrame>
        <p:nvGraphicFramePr>
          <p:cNvPr id="6" name="Content Placeholder 2">
            <a:extLst>
              <a:ext uri="{FF2B5EF4-FFF2-40B4-BE49-F238E27FC236}">
                <a16:creationId xmlns:a16="http://schemas.microsoft.com/office/drawing/2014/main" id="{F62BC109-4C47-791D-50EE-9F8D7764565D}"/>
              </a:ext>
            </a:extLst>
          </p:cNvPr>
          <p:cNvGraphicFramePr>
            <a:graphicFrameLocks noGrp="1"/>
          </p:cNvGraphicFramePr>
          <p:nvPr>
            <p:ph sz="quarter" idx="1"/>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35</a:t>
            </a:fld>
            <a:endParaRPr lang="en-US" dirty="0"/>
          </a:p>
        </p:txBody>
      </p:sp>
    </p:spTree>
    <p:extLst>
      <p:ext uri="{BB962C8B-B14F-4D97-AF65-F5344CB8AC3E}">
        <p14:creationId xmlns:p14="http://schemas.microsoft.com/office/powerpoint/2010/main" val="646016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27342-0F21-433C-A8DB-2BCDC48F738E}"/>
              </a:ext>
            </a:extLst>
          </p:cNvPr>
          <p:cNvSpPr>
            <a:spLocks noGrp="1"/>
          </p:cNvSpPr>
          <p:nvPr>
            <p:ph type="ctrTitle"/>
          </p:nvPr>
        </p:nvSpPr>
        <p:spPr/>
        <p:txBody>
          <a:bodyPr/>
          <a:lstStyle/>
          <a:p>
            <a:r>
              <a:rPr lang="en-US" dirty="0">
                <a:solidFill>
                  <a:schemeClr val="tx1"/>
                </a:solidFill>
              </a:rPr>
              <a:t>Resources and Support</a:t>
            </a:r>
          </a:p>
        </p:txBody>
      </p:sp>
    </p:spTree>
    <p:extLst>
      <p:ext uri="{BB962C8B-B14F-4D97-AF65-F5344CB8AC3E}">
        <p14:creationId xmlns:p14="http://schemas.microsoft.com/office/powerpoint/2010/main" val="2036096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EB2C-44AC-A91D-4DC1-F167A98EA43F}"/>
              </a:ext>
            </a:extLst>
          </p:cNvPr>
          <p:cNvSpPr>
            <a:spLocks noGrp="1"/>
          </p:cNvSpPr>
          <p:nvPr>
            <p:ph type="title"/>
          </p:nvPr>
        </p:nvSpPr>
        <p:spPr/>
        <p:txBody>
          <a:bodyPr>
            <a:normAutofit/>
          </a:bodyPr>
          <a:lstStyle/>
          <a:p>
            <a:r>
              <a:rPr lang="en-US" dirty="0"/>
              <a:t>New PDPDCS Resource</a:t>
            </a:r>
          </a:p>
        </p:txBody>
      </p:sp>
      <p:pic>
        <p:nvPicPr>
          <p:cNvPr id="8" name="Content Placeholder 7">
            <a:extLst>
              <a:ext uri="{FF2B5EF4-FFF2-40B4-BE49-F238E27FC236}">
                <a16:creationId xmlns:a16="http://schemas.microsoft.com/office/drawing/2014/main" id="{26DA1FF0-66B2-CEB2-033A-4155E277A126}"/>
              </a:ext>
            </a:extLst>
          </p:cNvPr>
          <p:cNvPicPr>
            <a:picLocks noGrp="1" noChangeAspect="1"/>
          </p:cNvPicPr>
          <p:nvPr>
            <p:ph sz="quarter" idx="1"/>
          </p:nvPr>
        </p:nvPicPr>
        <p:blipFill>
          <a:blip r:embed="rId3"/>
          <a:stretch>
            <a:fillRect/>
          </a:stretch>
        </p:blipFill>
        <p:spPr>
          <a:xfrm>
            <a:off x="412750" y="1589567"/>
            <a:ext cx="3886200" cy="4370991"/>
          </a:xfrm>
          <a:effectLst>
            <a:outerShdw blurRad="50800" dist="38100" dir="5400000" algn="t" rotWithShape="0">
              <a:prstClr val="black">
                <a:alpha val="40000"/>
              </a:prstClr>
            </a:outerShdw>
          </a:effectLst>
        </p:spPr>
      </p:pic>
      <p:sp>
        <p:nvSpPr>
          <p:cNvPr id="6" name="Content Placeholder 5">
            <a:extLst>
              <a:ext uri="{FF2B5EF4-FFF2-40B4-BE49-F238E27FC236}">
                <a16:creationId xmlns:a16="http://schemas.microsoft.com/office/drawing/2014/main" id="{E0781F40-30D9-C270-A47E-2D7A924D4787}"/>
              </a:ext>
            </a:extLst>
          </p:cNvPr>
          <p:cNvSpPr>
            <a:spLocks noGrp="1"/>
          </p:cNvSpPr>
          <p:nvPr>
            <p:ph sz="quarter" idx="2"/>
          </p:nvPr>
        </p:nvSpPr>
        <p:spPr>
          <a:xfrm>
            <a:off x="4572000" y="1589567"/>
            <a:ext cx="4159101" cy="4572000"/>
          </a:xfrm>
        </p:spPr>
        <p:txBody>
          <a:bodyPr>
            <a:normAutofit fontScale="92500"/>
          </a:bodyPr>
          <a:lstStyle/>
          <a:p>
            <a:r>
              <a:rPr lang="en-US" dirty="0"/>
              <a:t>Reference document to assist grantees with collecting information from scholars</a:t>
            </a:r>
          </a:p>
          <a:p>
            <a:r>
              <a:rPr lang="en-US" dirty="0"/>
              <a:t>Not to be submitted into PDPDCS</a:t>
            </a:r>
          </a:p>
          <a:p>
            <a:r>
              <a:rPr lang="en-US" dirty="0"/>
              <a:t>Adhere to privacy protections</a:t>
            </a:r>
          </a:p>
        </p:txBody>
      </p:sp>
    </p:spTree>
    <p:extLst>
      <p:ext uri="{BB962C8B-B14F-4D97-AF65-F5344CB8AC3E}">
        <p14:creationId xmlns:p14="http://schemas.microsoft.com/office/powerpoint/2010/main" val="1613626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PDPDCS Resources</a:t>
            </a:r>
            <a:endParaRPr lang="en-US" sz="2800" dirty="0"/>
          </a:p>
        </p:txBody>
      </p:sp>
      <p:sp>
        <p:nvSpPr>
          <p:cNvPr id="4" name="Content Placeholder 3"/>
          <p:cNvSpPr>
            <a:spLocks noGrp="1"/>
          </p:cNvSpPr>
          <p:nvPr>
            <p:ph sz="quarter" idx="1"/>
          </p:nvPr>
        </p:nvSpPr>
        <p:spPr>
          <a:xfrm>
            <a:off x="76200" y="1462604"/>
            <a:ext cx="8534400" cy="4565416"/>
          </a:xfrm>
        </p:spPr>
        <p:txBody>
          <a:bodyPr>
            <a:normAutofit lnSpcReduction="10000"/>
          </a:bodyPr>
          <a:lstStyle/>
          <a:p>
            <a:pPr>
              <a:spcBef>
                <a:spcPts val="50"/>
              </a:spcBef>
              <a:defRPr/>
            </a:pPr>
            <a:r>
              <a:rPr lang="en-US" sz="3200" dirty="0"/>
              <a:t> PDPDCS resources </a:t>
            </a:r>
            <a:r>
              <a:rPr lang="en-US" sz="2000" dirty="0"/>
              <a:t>(</a:t>
            </a:r>
            <a:r>
              <a:rPr lang="en-US" sz="2000" dirty="0">
                <a:hlinkClick r:id="rId3"/>
              </a:rPr>
              <a:t>https://pdp.ed.gov/OSEP/Home/Training</a:t>
            </a:r>
            <a:r>
              <a:rPr lang="en-US" sz="2000" dirty="0"/>
              <a:t>)</a:t>
            </a:r>
            <a:r>
              <a:rPr lang="en-US" sz="2400" dirty="0"/>
              <a:t> </a:t>
            </a:r>
            <a:r>
              <a:rPr lang="en-US" sz="3200" dirty="0"/>
              <a:t>include:</a:t>
            </a:r>
          </a:p>
          <a:p>
            <a:pPr lvl="1">
              <a:defRPr/>
            </a:pPr>
            <a:r>
              <a:rPr lang="en-US" dirty="0"/>
              <a:t>Annual Webinar Recordings</a:t>
            </a:r>
          </a:p>
          <a:p>
            <a:pPr lvl="1">
              <a:defRPr/>
            </a:pPr>
            <a:r>
              <a:rPr lang="en-US" dirty="0"/>
              <a:t>Annual and Final Checklists</a:t>
            </a:r>
          </a:p>
          <a:p>
            <a:pPr lvl="1">
              <a:defRPr/>
            </a:pPr>
            <a:r>
              <a:rPr lang="en-US" dirty="0"/>
              <a:t>Scholar Reference Guide</a:t>
            </a:r>
          </a:p>
          <a:p>
            <a:pPr lvl="1">
              <a:defRPr/>
            </a:pPr>
            <a:r>
              <a:rPr lang="en-US" dirty="0"/>
              <a:t>Employer Tip Sheet</a:t>
            </a:r>
          </a:p>
          <a:p>
            <a:pPr lvl="1">
              <a:defRPr/>
            </a:pPr>
            <a:r>
              <a:rPr lang="en-US" dirty="0"/>
              <a:t>MFA Training PPT/Video</a:t>
            </a:r>
          </a:p>
          <a:p>
            <a:pPr lvl="1">
              <a:defRPr/>
            </a:pPr>
            <a:r>
              <a:rPr lang="en-US" dirty="0"/>
              <a:t>Screenshots of PDPDCS</a:t>
            </a:r>
            <a:endParaRPr lang="en-US" sz="3000" dirty="0">
              <a:latin typeface="Montserrat" panose="00000500000000000000" pitchFamily="2" charset="0"/>
            </a:endParaRPr>
          </a:p>
          <a:p>
            <a:pPr>
              <a:defRPr/>
            </a:pPr>
            <a:r>
              <a:rPr lang="en-US" sz="3000" dirty="0">
                <a:latin typeface="Montserrat" panose="00000500000000000000" pitchFamily="2" charset="0"/>
              </a:rPr>
              <a:t>PDPDCS Frequently Asked Questions </a:t>
            </a:r>
            <a:br>
              <a:rPr lang="en-US" sz="2600" dirty="0">
                <a:latin typeface="Montserrat" panose="00000500000000000000" pitchFamily="2" charset="0"/>
              </a:rPr>
            </a:br>
            <a:r>
              <a:rPr lang="en-US" sz="2000" dirty="0">
                <a:latin typeface="Montserrat" panose="00000500000000000000" pitchFamily="2" charset="0"/>
              </a:rPr>
              <a:t>(</a:t>
            </a:r>
            <a:r>
              <a:rPr lang="en-US" sz="2000" dirty="0">
                <a:latin typeface="Montserrat" panose="00000500000000000000" pitchFamily="2" charset="0"/>
                <a:hlinkClick r:id="rId4"/>
              </a:rPr>
              <a:t>https://pdp.ed.gov/OSEP/Home/dcsfaq</a:t>
            </a:r>
            <a:r>
              <a:rPr lang="en-US" sz="2000" dirty="0">
                <a:latin typeface="Montserrat" panose="00000500000000000000" pitchFamily="2" charset="0"/>
              </a:rPr>
              <a:t>)</a:t>
            </a:r>
          </a:p>
          <a:p>
            <a:pPr>
              <a:defRPr/>
            </a:pPr>
            <a:endParaRPr lang="en-US" dirty="0"/>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38</a:t>
            </a:fld>
            <a:endParaRPr lang="en-US" dirty="0">
              <a:latin typeface="Montserrat" panose="00000500000000000000" pitchFamily="2" charset="0"/>
            </a:endParaRPr>
          </a:p>
        </p:txBody>
      </p:sp>
      <p:grpSp>
        <p:nvGrpSpPr>
          <p:cNvPr id="5" name="Group 4">
            <a:extLst>
              <a:ext uri="{FF2B5EF4-FFF2-40B4-BE49-F238E27FC236}">
                <a16:creationId xmlns:a16="http://schemas.microsoft.com/office/drawing/2014/main" id="{EAEEE448-03C2-4016-8972-9F3C0E25A5B3}"/>
              </a:ext>
            </a:extLst>
          </p:cNvPr>
          <p:cNvGrpSpPr/>
          <p:nvPr/>
        </p:nvGrpSpPr>
        <p:grpSpPr>
          <a:xfrm>
            <a:off x="5334000" y="2530642"/>
            <a:ext cx="3733800" cy="2369752"/>
            <a:chOff x="4250193" y="3055194"/>
            <a:chExt cx="4665207" cy="3025369"/>
          </a:xfrm>
        </p:grpSpPr>
        <p:pic>
          <p:nvPicPr>
            <p:cNvPr id="8" name="Picture 7">
              <a:extLst>
                <a:ext uri="{FF2B5EF4-FFF2-40B4-BE49-F238E27FC236}">
                  <a16:creationId xmlns:a16="http://schemas.microsoft.com/office/drawing/2014/main" id="{1DE46C25-9B85-4B0F-83D4-DCCC696179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11823" y="3344558"/>
              <a:ext cx="3575959" cy="2446642"/>
            </a:xfrm>
            <a:prstGeom prst="rect">
              <a:avLst/>
            </a:prstGeom>
          </p:spPr>
        </p:pic>
        <p:pic>
          <p:nvPicPr>
            <p:cNvPr id="7" name="Picture 6">
              <a:extLst>
                <a:ext uri="{FF2B5EF4-FFF2-40B4-BE49-F238E27FC236}">
                  <a16:creationId xmlns:a16="http://schemas.microsoft.com/office/drawing/2014/main" id="{B915833C-7FE7-421D-A468-6654BAD5CE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0193" y="3055194"/>
              <a:ext cx="4665207" cy="3025369"/>
            </a:xfrm>
            <a:prstGeom prst="rect">
              <a:avLst/>
            </a:prstGeom>
          </p:spPr>
        </p:pic>
      </p:grpSp>
      <p:sp>
        <p:nvSpPr>
          <p:cNvPr id="6" name="Rectangle 5">
            <a:extLst>
              <a:ext uri="{FF2B5EF4-FFF2-40B4-BE49-F238E27FC236}">
                <a16:creationId xmlns:a16="http://schemas.microsoft.com/office/drawing/2014/main" id="{CAF00143-FDC8-447A-B5E3-FD857CCE16E8}"/>
              </a:ext>
            </a:extLst>
          </p:cNvPr>
          <p:cNvSpPr/>
          <p:nvPr/>
        </p:nvSpPr>
        <p:spPr>
          <a:xfrm>
            <a:off x="76200" y="1495942"/>
            <a:ext cx="8343900" cy="461665"/>
          </a:xfrm>
          <a:prstGeom prst="rect">
            <a:avLst/>
          </a:prstGeom>
        </p:spPr>
        <p:txBody>
          <a:bodyPr wrap="square">
            <a:spAutoFit/>
          </a:bodyPr>
          <a:lstStyle/>
          <a:p>
            <a:pPr lvl="1">
              <a:defRPr/>
            </a:pPr>
            <a:r>
              <a:rPr lang="en-US" sz="2400" dirty="0"/>
              <a:t>   </a:t>
            </a:r>
          </a:p>
        </p:txBody>
      </p:sp>
    </p:spTree>
    <p:extLst>
      <p:ext uri="{BB962C8B-B14F-4D97-AF65-F5344CB8AC3E}">
        <p14:creationId xmlns:p14="http://schemas.microsoft.com/office/powerpoint/2010/main" val="2996084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7012-F6AA-4DE2-ACBD-B5058954DB59}"/>
              </a:ext>
            </a:extLst>
          </p:cNvPr>
          <p:cNvSpPr>
            <a:spLocks noGrp="1"/>
          </p:cNvSpPr>
          <p:nvPr>
            <p:ph type="title"/>
          </p:nvPr>
        </p:nvSpPr>
        <p:spPr/>
        <p:txBody>
          <a:bodyPr>
            <a:normAutofit/>
          </a:bodyPr>
          <a:lstStyle/>
          <a:p>
            <a:r>
              <a:rPr lang="en-US" dirty="0"/>
              <a:t>Other Helpful Resources</a:t>
            </a:r>
          </a:p>
        </p:txBody>
      </p:sp>
      <p:pic>
        <p:nvPicPr>
          <p:cNvPr id="20" name="Content Placeholder 19">
            <a:extLst>
              <a:ext uri="{FF2B5EF4-FFF2-40B4-BE49-F238E27FC236}">
                <a16:creationId xmlns:a16="http://schemas.microsoft.com/office/drawing/2014/main" id="{59F281A7-0E8B-440D-9E96-BDDA63693E13}"/>
              </a:ext>
            </a:extLst>
          </p:cNvPr>
          <p:cNvPicPr>
            <a:picLocks noGrp="1" noChangeAspect="1"/>
          </p:cNvPicPr>
          <p:nvPr>
            <p:ph sz="quarter" idx="1"/>
          </p:nvPr>
        </p:nvPicPr>
        <p:blipFill>
          <a:blip r:embed="rId3"/>
          <a:stretch>
            <a:fillRect/>
          </a:stretch>
        </p:blipFill>
        <p:spPr>
          <a:xfrm>
            <a:off x="4680214" y="2349884"/>
            <a:ext cx="4160838" cy="3642640"/>
          </a:xfrm>
          <a:prstGeom prst="rect">
            <a:avLst/>
          </a:prstGeom>
          <a:ln>
            <a:noFill/>
          </a:ln>
          <a:effectLst>
            <a:outerShdw blurRad="292100" dist="139700" dir="2700000" algn="tl" rotWithShape="0">
              <a:srgbClr val="333333">
                <a:alpha val="65000"/>
              </a:srgbClr>
            </a:outerShdw>
          </a:effectLst>
        </p:spPr>
      </p:pic>
      <p:pic>
        <p:nvPicPr>
          <p:cNvPr id="18" name="Content Placeholder 17">
            <a:extLst>
              <a:ext uri="{FF2B5EF4-FFF2-40B4-BE49-F238E27FC236}">
                <a16:creationId xmlns:a16="http://schemas.microsoft.com/office/drawing/2014/main" id="{197911E4-5595-42EC-91D2-010FE1910435}"/>
              </a:ext>
            </a:extLst>
          </p:cNvPr>
          <p:cNvPicPr>
            <a:picLocks noGrp="1" noChangeAspect="1"/>
          </p:cNvPicPr>
          <p:nvPr>
            <p:ph sz="quarter" idx="2"/>
          </p:nvPr>
        </p:nvPicPr>
        <p:blipFill>
          <a:blip r:embed="rId4"/>
          <a:stretch>
            <a:fillRect/>
          </a:stretch>
        </p:blipFill>
        <p:spPr>
          <a:xfrm>
            <a:off x="292063" y="2349884"/>
            <a:ext cx="4198938" cy="364264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B7B0CEA8-906F-4CFF-8AD3-9204C6B69990}"/>
              </a:ext>
            </a:extLst>
          </p:cNvPr>
          <p:cNvSpPr>
            <a:spLocks noGrp="1"/>
          </p:cNvSpPr>
          <p:nvPr>
            <p:ph type="sldNum" sz="quarter" idx="16"/>
          </p:nvPr>
        </p:nvSpPr>
        <p:spPr/>
        <p:txBody>
          <a:bodyPr/>
          <a:lstStyle/>
          <a:p>
            <a:fld id="{78FEA6AD-5963-42A3-B799-50DDE2FA9A33}" type="slidenum">
              <a:rPr lang="en-US" smtClean="0">
                <a:latin typeface="Montserrat" panose="00000500000000000000" pitchFamily="2" charset="0"/>
              </a:rPr>
              <a:pPr/>
              <a:t>39</a:t>
            </a:fld>
            <a:endParaRPr lang="en-US" dirty="0">
              <a:latin typeface="Montserrat" panose="00000500000000000000" pitchFamily="2" charset="0"/>
            </a:endParaRPr>
          </a:p>
        </p:txBody>
      </p:sp>
      <p:sp>
        <p:nvSpPr>
          <p:cNvPr id="15" name="Content Placeholder 14">
            <a:extLst>
              <a:ext uri="{FF2B5EF4-FFF2-40B4-BE49-F238E27FC236}">
                <a16:creationId xmlns:a16="http://schemas.microsoft.com/office/drawing/2014/main" id="{CB491061-C4AE-41C4-ADD3-55DEF1A5F9D8}"/>
              </a:ext>
            </a:extLst>
          </p:cNvPr>
          <p:cNvSpPr>
            <a:spLocks noGrp="1"/>
          </p:cNvSpPr>
          <p:nvPr>
            <p:ph sz="quarter" idx="18"/>
          </p:nvPr>
        </p:nvSpPr>
        <p:spPr>
          <a:xfrm>
            <a:off x="4758267" y="1446845"/>
            <a:ext cx="4004733" cy="502701"/>
          </a:xfrm>
        </p:spPr>
        <p:txBody>
          <a:bodyPr>
            <a:noAutofit/>
          </a:bodyPr>
          <a:lstStyle/>
          <a:p>
            <a:pPr marL="0" indent="0" algn="ctr">
              <a:buNone/>
            </a:pPr>
            <a:r>
              <a:rPr lang="en-US" sz="2400" dirty="0"/>
              <a:t>Annual and Final Closeout Checklists</a:t>
            </a:r>
          </a:p>
        </p:txBody>
      </p:sp>
      <p:sp>
        <p:nvSpPr>
          <p:cNvPr id="16" name="Content Placeholder 15">
            <a:extLst>
              <a:ext uri="{FF2B5EF4-FFF2-40B4-BE49-F238E27FC236}">
                <a16:creationId xmlns:a16="http://schemas.microsoft.com/office/drawing/2014/main" id="{403FC966-C010-4FE9-8388-78009D7E1746}"/>
              </a:ext>
            </a:extLst>
          </p:cNvPr>
          <p:cNvSpPr>
            <a:spLocks noGrp="1"/>
          </p:cNvSpPr>
          <p:nvPr>
            <p:ph sz="quarter" idx="19"/>
          </p:nvPr>
        </p:nvSpPr>
        <p:spPr>
          <a:xfrm>
            <a:off x="353786" y="1446845"/>
            <a:ext cx="4191000" cy="502701"/>
          </a:xfrm>
        </p:spPr>
        <p:txBody>
          <a:bodyPr>
            <a:noAutofit/>
          </a:bodyPr>
          <a:lstStyle/>
          <a:p>
            <a:pPr marL="0" indent="0" algn="ctr">
              <a:buNone/>
            </a:pPr>
            <a:r>
              <a:rPr lang="en-US" sz="2400" dirty="0"/>
              <a:t>Digital PSA and EC Information</a:t>
            </a:r>
          </a:p>
        </p:txBody>
      </p:sp>
    </p:spTree>
    <p:extLst>
      <p:ext uri="{BB962C8B-B14F-4D97-AF65-F5344CB8AC3E}">
        <p14:creationId xmlns:p14="http://schemas.microsoft.com/office/powerpoint/2010/main" val="32222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DA335-299C-4111-B2E4-D2B279E13B2F}"/>
              </a:ext>
            </a:extLst>
          </p:cNvPr>
          <p:cNvSpPr>
            <a:spLocks noGrp="1"/>
          </p:cNvSpPr>
          <p:nvPr>
            <p:ph type="title"/>
          </p:nvPr>
        </p:nvSpPr>
        <p:spPr>
          <a:xfrm>
            <a:off x="228599" y="212724"/>
            <a:ext cx="8681359" cy="990600"/>
          </a:xfrm>
        </p:spPr>
        <p:txBody>
          <a:bodyPr>
            <a:normAutofit fontScale="90000"/>
          </a:bodyPr>
          <a:lstStyle/>
          <a:p>
            <a:r>
              <a:rPr lang="en-US" dirty="0"/>
              <a:t>Activities to complete in the PDPDCS for Enrolled Scholars</a:t>
            </a:r>
          </a:p>
        </p:txBody>
      </p:sp>
      <p:sp>
        <p:nvSpPr>
          <p:cNvPr id="3" name="Content Placeholder 2">
            <a:extLst>
              <a:ext uri="{FF2B5EF4-FFF2-40B4-BE49-F238E27FC236}">
                <a16:creationId xmlns:a16="http://schemas.microsoft.com/office/drawing/2014/main" id="{E9FFA51C-186A-4764-A155-924619108AE5}"/>
              </a:ext>
            </a:extLst>
          </p:cNvPr>
          <p:cNvSpPr>
            <a:spLocks noGrp="1"/>
          </p:cNvSpPr>
          <p:nvPr>
            <p:ph sz="quarter" idx="1"/>
          </p:nvPr>
        </p:nvSpPr>
        <p:spPr>
          <a:xfrm>
            <a:off x="-10886" y="1519354"/>
            <a:ext cx="9144000" cy="4565416"/>
          </a:xfrm>
        </p:spPr>
        <p:txBody>
          <a:bodyPr>
            <a:noAutofit/>
          </a:bodyPr>
          <a:lstStyle/>
          <a:p>
            <a:pPr marL="514350" indent="-514350">
              <a:spcBef>
                <a:spcPts val="0"/>
              </a:spcBef>
              <a:spcAft>
                <a:spcPts val="600"/>
              </a:spcAft>
              <a:buFont typeface="+mj-lt"/>
              <a:buAutoNum type="arabicPeriod"/>
            </a:pPr>
            <a:r>
              <a:rPr lang="en-US" sz="2600" dirty="0"/>
              <a:t>Log into the PDPDCS and verify secondary user(s)</a:t>
            </a:r>
          </a:p>
          <a:p>
            <a:pPr marL="514350" indent="-514350">
              <a:spcBef>
                <a:spcPts val="0"/>
              </a:spcBef>
              <a:spcAft>
                <a:spcPts val="600"/>
              </a:spcAft>
              <a:buFont typeface="+mj-lt"/>
              <a:buAutoNum type="arabicPeriod"/>
            </a:pPr>
            <a:r>
              <a:rPr lang="en-US" sz="2600" dirty="0"/>
              <a:t>Review your data summary</a:t>
            </a:r>
          </a:p>
          <a:p>
            <a:pPr marL="514350" indent="-514350">
              <a:spcBef>
                <a:spcPts val="0"/>
              </a:spcBef>
              <a:spcAft>
                <a:spcPts val="600"/>
              </a:spcAft>
              <a:buFont typeface="+mj-lt"/>
              <a:buAutoNum type="arabicPeriod"/>
            </a:pPr>
            <a:r>
              <a:rPr lang="en-US" sz="2600" dirty="0"/>
              <a:t>Add any new scholars</a:t>
            </a:r>
          </a:p>
          <a:p>
            <a:pPr marL="514350" indent="-514350">
              <a:spcBef>
                <a:spcPts val="0"/>
              </a:spcBef>
              <a:spcAft>
                <a:spcPts val="600"/>
              </a:spcAft>
              <a:buFont typeface="+mj-lt"/>
              <a:buAutoNum type="arabicPeriod"/>
            </a:pPr>
            <a:r>
              <a:rPr lang="en-US" sz="2600" dirty="0"/>
              <a:t>Update scholar records for each enrolled or enrolled, no longer funded scholars</a:t>
            </a:r>
          </a:p>
          <a:p>
            <a:pPr marL="514350" indent="-514350">
              <a:spcBef>
                <a:spcPts val="0"/>
              </a:spcBef>
              <a:spcAft>
                <a:spcPts val="600"/>
              </a:spcAft>
              <a:buFont typeface="+mj-lt"/>
              <a:buAutoNum type="arabicPeriod"/>
            </a:pPr>
            <a:r>
              <a:rPr lang="en-US" sz="2600" b="1" dirty="0"/>
              <a:t>Review and submit all data by March 31</a:t>
            </a:r>
            <a:r>
              <a:rPr lang="en-US" sz="2600" b="1" baseline="30000" dirty="0"/>
              <a:t>st</a:t>
            </a:r>
            <a:r>
              <a:rPr lang="en-US" sz="2600" b="1" dirty="0"/>
              <a:t> deadline</a:t>
            </a:r>
          </a:p>
          <a:p>
            <a:pPr marL="514350" indent="-514350">
              <a:buFont typeface="+mj-lt"/>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604DC61-C3E6-4A07-868E-EAE85C1D85B9}"/>
              </a:ext>
            </a:extLst>
          </p:cNvPr>
          <p:cNvSpPr>
            <a:spLocks noGrp="1"/>
          </p:cNvSpPr>
          <p:nvPr>
            <p:ph type="sldNum" sz="quarter" idx="12"/>
          </p:nvPr>
        </p:nvSpPr>
        <p:spPr/>
        <p:txBody>
          <a:bodyPr/>
          <a:lstStyle/>
          <a:p>
            <a:fld id="{78FEA6AD-5963-42A3-B799-50DDE2FA9A33}" type="slidenum">
              <a:rPr lang="en-US" smtClean="0">
                <a:latin typeface="Montserrat" panose="00000500000000000000" pitchFamily="2" charset="0"/>
              </a:rPr>
              <a:pPr/>
              <a:t>4</a:t>
            </a:fld>
            <a:endParaRPr lang="en-US" dirty="0">
              <a:latin typeface="Montserrat" panose="00000500000000000000" pitchFamily="2" charset="0"/>
            </a:endParaRPr>
          </a:p>
        </p:txBody>
      </p:sp>
    </p:spTree>
    <p:extLst>
      <p:ext uri="{BB962C8B-B14F-4D97-AF65-F5344CB8AC3E}">
        <p14:creationId xmlns:p14="http://schemas.microsoft.com/office/powerpoint/2010/main" val="3360685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Discussion</a:t>
            </a:r>
          </a:p>
        </p:txBody>
      </p:sp>
      <p:sp>
        <p:nvSpPr>
          <p:cNvPr id="4" name="Content Placeholder 3"/>
          <p:cNvSpPr>
            <a:spLocks noGrp="1"/>
          </p:cNvSpPr>
          <p:nvPr>
            <p:ph sz="quarter" idx="1"/>
          </p:nvPr>
        </p:nvSpPr>
        <p:spPr/>
        <p:txBody>
          <a:bodyPr>
            <a:normAutofit/>
          </a:bodyPr>
          <a:lstStyle/>
          <a:p>
            <a:pPr marL="0" indent="0" algn="ctr">
              <a:buNone/>
            </a:pPr>
            <a:r>
              <a:rPr lang="en-US" sz="4800" b="1" dirty="0"/>
              <a:t>More questions?</a:t>
            </a:r>
          </a:p>
          <a:p>
            <a:pPr marL="0" indent="0" algn="ctr">
              <a:buNone/>
            </a:pPr>
            <a:r>
              <a:rPr lang="en-US" b="1" i="1" dirty="0"/>
              <a:t>PDPDCS Help Desk</a:t>
            </a:r>
          </a:p>
          <a:p>
            <a:pPr marL="365760" lvl="1" indent="0" algn="ctr">
              <a:buNone/>
            </a:pPr>
            <a:r>
              <a:rPr lang="en-US" dirty="0"/>
              <a:t>Support available from 8 am to 8 pm EST</a:t>
            </a:r>
          </a:p>
          <a:p>
            <a:pPr marL="365760" lvl="1" indent="0" algn="ctr">
              <a:buNone/>
            </a:pPr>
            <a:r>
              <a:rPr lang="en-US" dirty="0"/>
              <a:t>Monday through Friday</a:t>
            </a:r>
          </a:p>
          <a:p>
            <a:pPr marL="365760" lvl="1" indent="0" algn="ctr">
              <a:buNone/>
            </a:pPr>
            <a:r>
              <a:rPr lang="en-US" dirty="0"/>
              <a:t>1-800-285-6276</a:t>
            </a:r>
          </a:p>
          <a:p>
            <a:pPr marL="365760" lvl="1" indent="0" algn="ctr">
              <a:buNone/>
            </a:pPr>
            <a:r>
              <a:rPr lang="en-US" dirty="0"/>
              <a:t>For TTY dial 711 for your state’s Relay Service Provider</a:t>
            </a:r>
          </a:p>
          <a:p>
            <a:pPr marL="365760" lvl="1" indent="0" algn="ctr">
              <a:buNone/>
            </a:pPr>
            <a:r>
              <a:rPr lang="en-US" dirty="0">
                <a:hlinkClick r:id="rId3"/>
              </a:rPr>
              <a:t>serviceobligation@ed.gov</a:t>
            </a:r>
            <a:endParaRPr lang="en-US" dirty="0"/>
          </a:p>
          <a:p>
            <a:endParaRPr lang="en-US" dirty="0"/>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40</a:t>
            </a:fld>
            <a:endParaRPr lang="en-US" dirty="0">
              <a:latin typeface="Montserrat" panose="00000500000000000000" pitchFamily="2" charset="0"/>
            </a:endParaRPr>
          </a:p>
        </p:txBody>
      </p:sp>
    </p:spTree>
    <p:extLst>
      <p:ext uri="{BB962C8B-B14F-4D97-AF65-F5344CB8AC3E}">
        <p14:creationId xmlns:p14="http://schemas.microsoft.com/office/powerpoint/2010/main" val="366131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9090-507C-4270-9286-E5BA1FC18163}"/>
              </a:ext>
            </a:extLst>
          </p:cNvPr>
          <p:cNvSpPr>
            <a:spLocks noGrp="1"/>
          </p:cNvSpPr>
          <p:nvPr>
            <p:ph type="title"/>
          </p:nvPr>
        </p:nvSpPr>
        <p:spPr/>
        <p:txBody>
          <a:bodyPr>
            <a:normAutofit fontScale="90000"/>
          </a:bodyPr>
          <a:lstStyle/>
          <a:p>
            <a:r>
              <a:rPr lang="en-US" dirty="0"/>
              <a:t>Signing into the PDPDCS using Multifactor Authentication (MFA)</a:t>
            </a:r>
          </a:p>
        </p:txBody>
      </p:sp>
      <p:sp>
        <p:nvSpPr>
          <p:cNvPr id="3" name="Content Placeholder 2">
            <a:extLst>
              <a:ext uri="{FF2B5EF4-FFF2-40B4-BE49-F238E27FC236}">
                <a16:creationId xmlns:a16="http://schemas.microsoft.com/office/drawing/2014/main" id="{D5D24B7F-0748-44CB-A492-4ED89D83C9B0}"/>
              </a:ext>
            </a:extLst>
          </p:cNvPr>
          <p:cNvSpPr>
            <a:spLocks noGrp="1"/>
          </p:cNvSpPr>
          <p:nvPr>
            <p:ph sz="quarter" idx="1"/>
          </p:nvPr>
        </p:nvSpPr>
        <p:spPr/>
        <p:txBody>
          <a:bodyPr>
            <a:normAutofit fontScale="85000" lnSpcReduction="10000"/>
          </a:bodyPr>
          <a:lstStyle/>
          <a:p>
            <a:pPr marL="0" indent="0" fontAlgn="base">
              <a:buNone/>
            </a:pPr>
            <a:r>
              <a:rPr lang="en-US" sz="3200" dirty="0"/>
              <a:t>Each time you sign into the PDPDCS from any device you will need to complete these 3 steps:</a:t>
            </a:r>
          </a:p>
          <a:p>
            <a:pPr marL="514350" indent="-514350" fontAlgn="base">
              <a:buFont typeface="+mj-lt"/>
              <a:buAutoNum type="arabicPeriod"/>
            </a:pPr>
            <a:r>
              <a:rPr lang="en-US" sz="2800" dirty="0"/>
              <a:t>Enter your username and password in the PDPDCS.</a:t>
            </a:r>
          </a:p>
          <a:p>
            <a:pPr marL="514350" indent="-514350" fontAlgn="base">
              <a:buFont typeface="+mj-lt"/>
              <a:buAutoNum type="arabicPeriod"/>
            </a:pPr>
            <a:r>
              <a:rPr lang="en-US" sz="2800" dirty="0"/>
              <a:t>Open the Google Authenticator app on your smartphone and take note of the 6-digit security code generated by the app.*</a:t>
            </a:r>
          </a:p>
          <a:p>
            <a:pPr marL="514350" indent="-514350" fontAlgn="base">
              <a:buFont typeface="+mj-lt"/>
              <a:buAutoNum type="arabicPeriod"/>
            </a:pPr>
            <a:r>
              <a:rPr lang="en-US" sz="2800" dirty="0"/>
              <a:t>Enter the 6-digit security code into the PDPDCS when prompted by the system (prompt will occur after you enter your username and password).</a:t>
            </a:r>
          </a:p>
          <a:p>
            <a:pPr marL="0" indent="0" fontAlgn="base">
              <a:buNone/>
            </a:pPr>
            <a:r>
              <a:rPr lang="en-US" sz="2800" b="1" dirty="0"/>
              <a:t>*</a:t>
            </a:r>
            <a:r>
              <a:rPr lang="en-US" sz="2200" b="1" dirty="0"/>
              <a:t>Remember: </a:t>
            </a:r>
            <a:r>
              <a:rPr lang="en-US" sz="2200" dirty="0"/>
              <a:t>Each code is only valid for thirty seconds</a:t>
            </a:r>
          </a:p>
          <a:p>
            <a:endParaRPr lang="en-US" dirty="0"/>
          </a:p>
        </p:txBody>
      </p:sp>
      <p:sp>
        <p:nvSpPr>
          <p:cNvPr id="4" name="Slide Number Placeholder 3">
            <a:extLst>
              <a:ext uri="{FF2B5EF4-FFF2-40B4-BE49-F238E27FC236}">
                <a16:creationId xmlns:a16="http://schemas.microsoft.com/office/drawing/2014/main" id="{5A1799FA-257A-4693-8248-75CDB04902D8}"/>
              </a:ext>
            </a:extLst>
          </p:cNvPr>
          <p:cNvSpPr>
            <a:spLocks noGrp="1"/>
          </p:cNvSpPr>
          <p:nvPr>
            <p:ph type="sldNum" sz="quarter" idx="12"/>
          </p:nvPr>
        </p:nvSpPr>
        <p:spPr/>
        <p:txBody>
          <a:bodyPr/>
          <a:lstStyle/>
          <a:p>
            <a:fld id="{78FEA6AD-5963-42A3-B799-50DDE2FA9A33}" type="slidenum">
              <a:rPr lang="en-US" smtClean="0">
                <a:latin typeface="Montserrat" panose="00000500000000000000" pitchFamily="2" charset="0"/>
              </a:rPr>
              <a:pPr/>
              <a:t>5</a:t>
            </a:fld>
            <a:endParaRPr lang="en-US" dirty="0">
              <a:latin typeface="Montserrat" panose="00000500000000000000" pitchFamily="2" charset="0"/>
            </a:endParaRPr>
          </a:p>
        </p:txBody>
      </p:sp>
    </p:spTree>
    <p:extLst>
      <p:ext uri="{BB962C8B-B14F-4D97-AF65-F5344CB8AC3E}">
        <p14:creationId xmlns:p14="http://schemas.microsoft.com/office/powerpoint/2010/main" val="120731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noAutofit/>
          </a:bodyPr>
          <a:lstStyle/>
          <a:p>
            <a:r>
              <a:rPr lang="en-US" sz="4000" dirty="0"/>
              <a:t>How do I reset my password?</a:t>
            </a:r>
          </a:p>
        </p:txBody>
      </p:sp>
      <p:sp>
        <p:nvSpPr>
          <p:cNvPr id="8195" name="Rectangle 3"/>
          <p:cNvSpPr>
            <a:spLocks noGrp="1" noChangeArrowheads="1"/>
          </p:cNvSpPr>
          <p:nvPr>
            <p:ph sz="quarter" idx="1"/>
          </p:nvPr>
        </p:nvSpPr>
        <p:spPr/>
        <p:txBody>
          <a:bodyPr>
            <a:noAutofit/>
          </a:bodyPr>
          <a:lstStyle/>
          <a:p>
            <a:pPr marL="0" indent="0">
              <a:buNone/>
              <a:tabLst>
                <a:tab pos="0" algn="l"/>
              </a:tabLst>
            </a:pPr>
            <a:r>
              <a:rPr lang="en-US" sz="3200" dirty="0"/>
              <a:t>Use the “Forgot Password” link on the login page.</a:t>
            </a:r>
          </a:p>
          <a:p>
            <a:pPr marL="0" indent="0">
              <a:buNone/>
              <a:tabLst>
                <a:tab pos="0" algn="l"/>
              </a:tabLst>
            </a:pPr>
            <a:endParaRPr lang="en-US" sz="3200" dirty="0"/>
          </a:p>
        </p:txBody>
      </p:sp>
      <p:sp>
        <p:nvSpPr>
          <p:cNvPr id="4" name="Slide Number Placeholder 2"/>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6</a:t>
            </a:fld>
            <a:endParaRPr lang="en-US" dirty="0">
              <a:latin typeface="Montserrat" panose="00000500000000000000" pitchFamily="2" charset="0"/>
            </a:endParaRPr>
          </a:p>
        </p:txBody>
      </p:sp>
      <p:grpSp>
        <p:nvGrpSpPr>
          <p:cNvPr id="5" name="Group 4">
            <a:extLst>
              <a:ext uri="{FF2B5EF4-FFF2-40B4-BE49-F238E27FC236}">
                <a16:creationId xmlns:a16="http://schemas.microsoft.com/office/drawing/2014/main" id="{FCDF8985-BB87-4767-8065-F4DA754000F5}"/>
              </a:ext>
            </a:extLst>
          </p:cNvPr>
          <p:cNvGrpSpPr/>
          <p:nvPr/>
        </p:nvGrpSpPr>
        <p:grpSpPr>
          <a:xfrm>
            <a:off x="3305314" y="2209800"/>
            <a:ext cx="5838686" cy="3981450"/>
            <a:chOff x="3949584" y="3096268"/>
            <a:chExt cx="4546716" cy="3114032"/>
          </a:xfrm>
        </p:grpSpPr>
        <p:grpSp>
          <p:nvGrpSpPr>
            <p:cNvPr id="7" name="Group 6">
              <a:extLst>
                <a:ext uri="{FF2B5EF4-FFF2-40B4-BE49-F238E27FC236}">
                  <a16:creationId xmlns:a16="http://schemas.microsoft.com/office/drawing/2014/main" id="{23887B38-6120-4C2D-8EFF-CBFA02CFC19C}"/>
                </a:ext>
              </a:extLst>
            </p:cNvPr>
            <p:cNvGrpSpPr/>
            <p:nvPr/>
          </p:nvGrpSpPr>
          <p:grpSpPr>
            <a:xfrm>
              <a:off x="3949584" y="3096268"/>
              <a:ext cx="4546716" cy="3114032"/>
              <a:chOff x="4043631" y="3549979"/>
              <a:chExt cx="3498984" cy="2269078"/>
            </a:xfrm>
          </p:grpSpPr>
          <p:pic>
            <p:nvPicPr>
              <p:cNvPr id="2" name="Picture 1">
                <a:extLst>
                  <a:ext uri="{FF2B5EF4-FFF2-40B4-BE49-F238E27FC236}">
                    <a16:creationId xmlns:a16="http://schemas.microsoft.com/office/drawing/2014/main" id="{612F1F2C-12DF-42A9-B823-E20F38D2A26B}"/>
                  </a:ext>
                </a:extLst>
              </p:cNvPr>
              <p:cNvPicPr>
                <a:picLocks noChangeAspect="1"/>
              </p:cNvPicPr>
              <p:nvPr/>
            </p:nvPicPr>
            <p:blipFill rotWithShape="1">
              <a:blip r:embed="rId3">
                <a:extLst>
                  <a:ext uri="{28A0092B-C50C-407E-A947-70E740481C1C}">
                    <a14:useLocalDpi xmlns:a14="http://schemas.microsoft.com/office/drawing/2010/main" val="0"/>
                  </a:ext>
                </a:extLst>
              </a:blip>
              <a:srcRect l="9093" r="21190" b="17374"/>
              <a:stretch/>
            </p:blipFill>
            <p:spPr>
              <a:xfrm>
                <a:off x="4423404" y="3750980"/>
                <a:ext cx="2680025" cy="1742015"/>
              </a:xfrm>
              <a:prstGeom prst="rect">
                <a:avLst/>
              </a:prstGeom>
            </p:spPr>
          </p:pic>
          <p:pic>
            <p:nvPicPr>
              <p:cNvPr id="6" name="Picture 5">
                <a:extLst>
                  <a:ext uri="{FF2B5EF4-FFF2-40B4-BE49-F238E27FC236}">
                    <a16:creationId xmlns:a16="http://schemas.microsoft.com/office/drawing/2014/main" id="{14AAF1E7-3322-4F73-A5A8-4EE33ADAA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631" y="3549979"/>
                <a:ext cx="3498984" cy="2269078"/>
              </a:xfrm>
              <a:prstGeom prst="rect">
                <a:avLst/>
              </a:prstGeom>
            </p:spPr>
          </p:pic>
        </p:grpSp>
        <p:sp>
          <p:nvSpPr>
            <p:cNvPr id="3" name="Rectangle 2">
              <a:extLst>
                <a:ext uri="{FF2B5EF4-FFF2-40B4-BE49-F238E27FC236}">
                  <a16:creationId xmlns:a16="http://schemas.microsoft.com/office/drawing/2014/main" id="{10CA70E0-1B02-4823-8D27-73448ED21423}"/>
                </a:ext>
              </a:extLst>
            </p:cNvPr>
            <p:cNvSpPr/>
            <p:nvPr/>
          </p:nvSpPr>
          <p:spPr>
            <a:xfrm>
              <a:off x="5334000" y="4267200"/>
              <a:ext cx="762000" cy="304800"/>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89283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noAutofit/>
          </a:bodyPr>
          <a:lstStyle/>
          <a:p>
            <a:r>
              <a:rPr lang="en-US" sz="4000" dirty="0"/>
              <a:t>Adding a Secondary User</a:t>
            </a:r>
          </a:p>
        </p:txBody>
      </p:sp>
      <p:sp>
        <p:nvSpPr>
          <p:cNvPr id="7171" name="Rectangle 3"/>
          <p:cNvSpPr>
            <a:spLocks noGrp="1" noChangeArrowheads="1"/>
          </p:cNvSpPr>
          <p:nvPr>
            <p:ph sz="quarter" idx="1"/>
          </p:nvPr>
        </p:nvSpPr>
        <p:spPr>
          <a:xfrm>
            <a:off x="228599" y="1371600"/>
            <a:ext cx="8763000" cy="4953000"/>
          </a:xfrm>
        </p:spPr>
        <p:txBody>
          <a:bodyPr>
            <a:normAutofit/>
          </a:bodyPr>
          <a:lstStyle/>
          <a:p>
            <a:pPr>
              <a:spcBef>
                <a:spcPts val="600"/>
              </a:spcBef>
              <a:spcAft>
                <a:spcPts val="600"/>
              </a:spcAft>
            </a:pPr>
            <a:r>
              <a:rPr lang="en-US" sz="3300" b="1" u="sng" dirty="0"/>
              <a:t>Project Directors (PDs) are responsible for all data entries</a:t>
            </a:r>
            <a:r>
              <a:rPr lang="en-US" sz="3300" dirty="0"/>
              <a:t>; however, secondary users are permitted to assist in the process.</a:t>
            </a:r>
          </a:p>
          <a:p>
            <a:pPr>
              <a:spcBef>
                <a:spcPts val="600"/>
              </a:spcBef>
              <a:spcAft>
                <a:spcPts val="600"/>
              </a:spcAft>
            </a:pPr>
            <a:r>
              <a:rPr lang="en-US" sz="3300" dirty="0"/>
              <a:t>Secondary users:</a:t>
            </a:r>
          </a:p>
          <a:p>
            <a:pPr lvl="1">
              <a:spcBef>
                <a:spcPts val="600"/>
              </a:spcBef>
              <a:spcAft>
                <a:spcPts val="600"/>
              </a:spcAft>
            </a:pPr>
            <a:r>
              <a:rPr lang="en-US" sz="2700" dirty="0"/>
              <a:t>Can enter scholar information, and</a:t>
            </a:r>
          </a:p>
          <a:p>
            <a:pPr lvl="1">
              <a:spcBef>
                <a:spcPts val="600"/>
              </a:spcBef>
              <a:spcAft>
                <a:spcPts val="600"/>
              </a:spcAft>
            </a:pPr>
            <a:r>
              <a:rPr lang="en-US" sz="2700" dirty="0"/>
              <a:t>Have a unique log in.</a:t>
            </a:r>
          </a:p>
          <a:p>
            <a:pPr>
              <a:buFont typeface="Wingdings 2" pitchFamily="18" charset="2"/>
              <a:buNone/>
            </a:pPr>
            <a:endParaRPr lang="en-US" b="1" dirty="0">
              <a:solidFill>
                <a:srgbClr val="002060"/>
              </a:solidFill>
            </a:endParaRPr>
          </a:p>
          <a:p>
            <a:endParaRPr lang="en-US" dirty="0"/>
          </a:p>
        </p:txBody>
      </p:sp>
      <p:sp>
        <p:nvSpPr>
          <p:cNvPr id="4" name="Slide Number Placeholder 2"/>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7</a:t>
            </a:fld>
            <a:endParaRPr lang="en-US" dirty="0">
              <a:latin typeface="Montserrat" panose="00000500000000000000" pitchFamily="2" charset="0"/>
            </a:endParaRPr>
          </a:p>
        </p:txBody>
      </p:sp>
    </p:spTree>
    <p:extLst>
      <p:ext uri="{BB962C8B-B14F-4D97-AF65-F5344CB8AC3E}">
        <p14:creationId xmlns:p14="http://schemas.microsoft.com/office/powerpoint/2010/main" val="1916256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noAutofit/>
          </a:bodyPr>
          <a:lstStyle/>
          <a:p>
            <a:r>
              <a:rPr lang="en-US" sz="4000" dirty="0"/>
              <a:t>Multiple Secondary Users</a:t>
            </a:r>
          </a:p>
        </p:txBody>
      </p:sp>
      <p:sp>
        <p:nvSpPr>
          <p:cNvPr id="7171" name="Rectangle 3"/>
          <p:cNvSpPr>
            <a:spLocks noGrp="1" noChangeArrowheads="1"/>
          </p:cNvSpPr>
          <p:nvPr>
            <p:ph sz="quarter" idx="1"/>
          </p:nvPr>
        </p:nvSpPr>
        <p:spPr>
          <a:xfrm>
            <a:off x="228599" y="1371600"/>
            <a:ext cx="8763000" cy="4953000"/>
          </a:xfrm>
        </p:spPr>
        <p:txBody>
          <a:bodyPr>
            <a:normAutofit/>
          </a:bodyPr>
          <a:lstStyle/>
          <a:p>
            <a:pPr>
              <a:spcBef>
                <a:spcPts val="600"/>
              </a:spcBef>
              <a:spcAft>
                <a:spcPts val="600"/>
              </a:spcAft>
            </a:pPr>
            <a:r>
              <a:rPr lang="en-US" sz="3300" dirty="0"/>
              <a:t>Only </a:t>
            </a:r>
            <a:r>
              <a:rPr lang="en-US" sz="3300" b="1" u="sng" dirty="0"/>
              <a:t>three people per grant </a:t>
            </a:r>
            <a:r>
              <a:rPr lang="en-US" sz="3300" dirty="0"/>
              <a:t>may enter or access scholar information.</a:t>
            </a:r>
          </a:p>
          <a:p>
            <a:pPr lvl="1">
              <a:spcBef>
                <a:spcPts val="600"/>
              </a:spcBef>
              <a:spcAft>
                <a:spcPts val="600"/>
              </a:spcAft>
            </a:pPr>
            <a:r>
              <a:rPr lang="en-US" sz="2700" dirty="0"/>
              <a:t>Project Directors may change the secondary user(s) at any time and should review who has access at least annually.</a:t>
            </a:r>
          </a:p>
          <a:p>
            <a:pPr>
              <a:spcBef>
                <a:spcPts val="600"/>
              </a:spcBef>
              <a:spcAft>
                <a:spcPts val="600"/>
              </a:spcAft>
            </a:pPr>
            <a:r>
              <a:rPr lang="en-US" sz="3300" b="1" u="sng" dirty="0"/>
              <a:t>Note:</a:t>
            </a:r>
            <a:r>
              <a:rPr lang="en-US" sz="3300" u="sng" dirty="0"/>
              <a:t> </a:t>
            </a:r>
            <a:r>
              <a:rPr lang="en-US" sz="3300" b="1" u="sng" dirty="0"/>
              <a:t>You may NOT create a shared inbox for your secondary user – each user requires a unique login. </a:t>
            </a:r>
          </a:p>
          <a:p>
            <a:pPr>
              <a:buFont typeface="Wingdings 2" pitchFamily="18" charset="2"/>
              <a:buNone/>
            </a:pPr>
            <a:endParaRPr lang="en-US" b="1" dirty="0">
              <a:solidFill>
                <a:srgbClr val="002060"/>
              </a:solidFill>
            </a:endParaRPr>
          </a:p>
          <a:p>
            <a:endParaRPr lang="en-US" dirty="0"/>
          </a:p>
        </p:txBody>
      </p:sp>
      <p:sp>
        <p:nvSpPr>
          <p:cNvPr id="4" name="Slide Number Placeholder 2"/>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8</a:t>
            </a:fld>
            <a:endParaRPr lang="en-US" dirty="0">
              <a:latin typeface="Montserrat" panose="00000500000000000000" pitchFamily="2" charset="0"/>
            </a:endParaRPr>
          </a:p>
        </p:txBody>
      </p:sp>
    </p:spTree>
    <p:extLst>
      <p:ext uri="{BB962C8B-B14F-4D97-AF65-F5344CB8AC3E}">
        <p14:creationId xmlns:p14="http://schemas.microsoft.com/office/powerpoint/2010/main" val="397167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D5FF0C-E381-41CE-9CF8-D8AACA4C2A0D}"/>
              </a:ext>
            </a:extLst>
          </p:cNvPr>
          <p:cNvSpPr>
            <a:spLocks noGrp="1"/>
          </p:cNvSpPr>
          <p:nvPr>
            <p:ph type="title"/>
          </p:nvPr>
        </p:nvSpPr>
        <p:spPr/>
        <p:txBody>
          <a:bodyPr>
            <a:noAutofit/>
          </a:bodyPr>
          <a:lstStyle/>
          <a:p>
            <a:pPr>
              <a:defRPr/>
            </a:pPr>
            <a:r>
              <a:rPr lang="en-US" sz="3600" dirty="0"/>
              <a:t>Timeline for Enrolling Scholars</a:t>
            </a:r>
          </a:p>
        </p:txBody>
      </p:sp>
      <p:sp>
        <p:nvSpPr>
          <p:cNvPr id="4" name="Content Placeholder 3"/>
          <p:cNvSpPr>
            <a:spLocks noGrp="1"/>
          </p:cNvSpPr>
          <p:nvPr>
            <p:ph sz="quarter" idx="1"/>
          </p:nvPr>
        </p:nvSpPr>
        <p:spPr>
          <a:xfrm>
            <a:off x="304799" y="1524000"/>
            <a:ext cx="8311338" cy="4495800"/>
          </a:xfrm>
        </p:spPr>
        <p:txBody>
          <a:bodyPr>
            <a:normAutofit/>
          </a:bodyPr>
          <a:lstStyle/>
          <a:p>
            <a:pPr marL="0" indent="0">
              <a:buNone/>
            </a:pPr>
            <a:r>
              <a:rPr lang="en-US" sz="3000" dirty="0"/>
              <a:t>Enter and submit scholar contact and enrollment information </a:t>
            </a:r>
            <a:r>
              <a:rPr lang="en-US" sz="3000" b="1" dirty="0">
                <a:highlight>
                  <a:srgbClr val="D4DCEC"/>
                </a:highlight>
              </a:rPr>
              <a:t>within 30 days </a:t>
            </a:r>
            <a:r>
              <a:rPr lang="en-US" sz="3000" dirty="0"/>
              <a:t>of s</a:t>
            </a:r>
            <a:r>
              <a:rPr lang="en-US" dirty="0"/>
              <a:t>cholar enrollment in the degree program. </a:t>
            </a:r>
          </a:p>
          <a:p>
            <a:pPr marL="0" indent="0">
              <a:buNone/>
            </a:pPr>
            <a:r>
              <a:rPr lang="en-US" dirty="0"/>
              <a:t>The scholar must have:</a:t>
            </a:r>
          </a:p>
          <a:p>
            <a:pPr lvl="1"/>
            <a:r>
              <a:rPr lang="en-US" dirty="0"/>
              <a:t>Registered for classes </a:t>
            </a:r>
          </a:p>
          <a:p>
            <a:pPr lvl="1"/>
            <a:r>
              <a:rPr lang="en-US" dirty="0"/>
              <a:t>Received “scholar support” from </a:t>
            </a:r>
            <a:br>
              <a:rPr lang="en-US" dirty="0"/>
            </a:br>
            <a:r>
              <a:rPr lang="en-US" dirty="0"/>
              <a:t>grant project</a:t>
            </a:r>
          </a:p>
          <a:p>
            <a:pPr lvl="1"/>
            <a:r>
              <a:rPr lang="en-US" dirty="0"/>
              <a:t>Signed PSA</a:t>
            </a:r>
          </a:p>
          <a:p>
            <a:pPr marL="0" indent="0">
              <a:buNone/>
            </a:pPr>
            <a:endParaRPr lang="en-US" sz="2200" dirty="0"/>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pPr/>
              <a:t>9</a:t>
            </a:fld>
            <a:endParaRPr lang="en-US" dirty="0"/>
          </a:p>
        </p:txBody>
      </p:sp>
      <p:grpSp>
        <p:nvGrpSpPr>
          <p:cNvPr id="2" name="Group 1">
            <a:extLst>
              <a:ext uri="{FF2B5EF4-FFF2-40B4-BE49-F238E27FC236}">
                <a16:creationId xmlns:a16="http://schemas.microsoft.com/office/drawing/2014/main" id="{979A2C68-F7F1-85B0-9007-7B59D8572980}"/>
              </a:ext>
            </a:extLst>
          </p:cNvPr>
          <p:cNvGrpSpPr/>
          <p:nvPr/>
        </p:nvGrpSpPr>
        <p:grpSpPr>
          <a:xfrm>
            <a:off x="6787337" y="3962400"/>
            <a:ext cx="1828800" cy="1828800"/>
            <a:chOff x="6798961" y="3093983"/>
            <a:chExt cx="1828800" cy="1828800"/>
          </a:xfrm>
        </p:grpSpPr>
        <p:sp>
          <p:nvSpPr>
            <p:cNvPr id="6" name="Oval 5">
              <a:extLst>
                <a:ext uri="{FF2B5EF4-FFF2-40B4-BE49-F238E27FC236}">
                  <a16:creationId xmlns:a16="http://schemas.microsoft.com/office/drawing/2014/main" id="{1C935823-74DD-4982-A65F-B1CEC16847CD}"/>
                </a:ext>
              </a:extLst>
            </p:cNvPr>
            <p:cNvSpPr/>
            <p:nvPr/>
          </p:nvSpPr>
          <p:spPr>
            <a:xfrm>
              <a:off x="6798961" y="3093983"/>
              <a:ext cx="1828800" cy="1828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69B6D5A-9CAA-409F-B2E1-29EDD00D31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58000" y="3352800"/>
              <a:ext cx="1520747" cy="1257300"/>
            </a:xfrm>
            <a:prstGeom prst="rect">
              <a:avLst/>
            </a:prstGeom>
          </p:spPr>
        </p:pic>
      </p:grpSp>
    </p:spTree>
    <p:extLst>
      <p:ext uri="{BB962C8B-B14F-4D97-AF65-F5344CB8AC3E}">
        <p14:creationId xmlns:p14="http://schemas.microsoft.com/office/powerpoint/2010/main" val="37908060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59119</TotalTime>
  <Words>5823</Words>
  <Application>Microsoft Office PowerPoint</Application>
  <PresentationFormat>On-screen Show (4:3)</PresentationFormat>
  <Paragraphs>423</Paragraphs>
  <Slides>40</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Courier New</vt:lpstr>
      <vt:lpstr>Franklin Gothic Book</vt:lpstr>
      <vt:lpstr>Franklin Gothic Medium</vt:lpstr>
      <vt:lpstr>Montserrat</vt:lpstr>
      <vt:lpstr>Montserrat SemiBold</vt:lpstr>
      <vt:lpstr>Roboto</vt:lpstr>
      <vt:lpstr>Wingdings</vt:lpstr>
      <vt:lpstr>Wingdings 2</vt:lpstr>
      <vt:lpstr>Median</vt:lpstr>
      <vt:lpstr>Personnel Development Program Data Collection System (PDPDCS)  Richelle davis, OSEP michelle bloom, Program coordinator Mia Leland, data manager &amp; Technical Assistance Lead myriell Mckinnon, technical assistance lead </vt:lpstr>
      <vt:lpstr>Training Agenda</vt:lpstr>
      <vt:lpstr>Adding New scholar records</vt:lpstr>
      <vt:lpstr>Activities to complete in the PDPDCS for Enrolled Scholars</vt:lpstr>
      <vt:lpstr>Signing into the PDPDCS using Multifactor Authentication (MFA)</vt:lpstr>
      <vt:lpstr>How do I reset my password?</vt:lpstr>
      <vt:lpstr>Adding a Secondary User</vt:lpstr>
      <vt:lpstr>Multiple Secondary Users</vt:lpstr>
      <vt:lpstr>Timeline for Enrolling Scholars</vt:lpstr>
      <vt:lpstr>Pre-Scholarship Agreements (PSA) and Exit Certifications (EC)</vt:lpstr>
      <vt:lpstr>Digital PSA Process Overview</vt:lpstr>
      <vt:lpstr>Live Demonstration</vt:lpstr>
      <vt:lpstr>Pending Scholars</vt:lpstr>
      <vt:lpstr>Updating and exiting scholar records</vt:lpstr>
      <vt:lpstr>Activities to complete in the PDPDCS Part 2</vt:lpstr>
      <vt:lpstr>Timeline for Updating and Exiting Scholars</vt:lpstr>
      <vt:lpstr>Digital EC Process Overview</vt:lpstr>
      <vt:lpstr>Live Demonstration</vt:lpstr>
      <vt:lpstr>Which program completion status should I select for my scholar?</vt:lpstr>
      <vt:lpstr>Measure of Skills and Knowledge</vt:lpstr>
      <vt:lpstr>Exit All Scholars BEFORE Your Grant Ends</vt:lpstr>
      <vt:lpstr>Managing PDPDCS Grants  and Timelines</vt:lpstr>
      <vt:lpstr>Submit Data for ALL Scholars by March 31st </vt:lpstr>
      <vt:lpstr>Scholar faqs</vt:lpstr>
      <vt:lpstr>How do I know if my scholars have logged into the PDPDCS?</vt:lpstr>
      <vt:lpstr>What do I need to tell scholars?</vt:lpstr>
      <vt:lpstr>When should scholars log in?</vt:lpstr>
      <vt:lpstr>Why aren’t I (or my scholars) receiving emails from the PDPDCS?</vt:lpstr>
      <vt:lpstr>What information do scholars need to provide?</vt:lpstr>
      <vt:lpstr>What else do I need to tell scholars?</vt:lpstr>
      <vt:lpstr>Avoiding Security Incidents</vt:lpstr>
      <vt:lpstr>Security Incidents</vt:lpstr>
      <vt:lpstr>Impacts of Security Incidents on Department Staff</vt:lpstr>
      <vt:lpstr>Impacts of Security Incidents on Grantees</vt:lpstr>
      <vt:lpstr>Avoiding Security Incidents</vt:lpstr>
      <vt:lpstr>Resources and Support</vt:lpstr>
      <vt:lpstr>New PDPDCS Resource</vt:lpstr>
      <vt:lpstr>PDPDCS Resources</vt:lpstr>
      <vt:lpstr>Other Helpful Resources</vt:lpstr>
      <vt:lpstr>Questions and Discussion</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Personnel Development Program Scholar Data Report: Using the Data to Improve Program Performance</dc:title>
  <dc:creator>schroll_k</dc:creator>
  <cp:lastModifiedBy>Michelle Bloom</cp:lastModifiedBy>
  <cp:revision>680</cp:revision>
  <cp:lastPrinted>2013-07-15T00:32:34Z</cp:lastPrinted>
  <dcterms:created xsi:type="dcterms:W3CDTF">2011-06-24T15:29:44Z</dcterms:created>
  <dcterms:modified xsi:type="dcterms:W3CDTF">2023-01-31T22:35:35Z</dcterms:modified>
</cp:coreProperties>
</file>